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62" r:id="rId3"/>
    <p:sldId id="259" r:id="rId4"/>
    <p:sldId id="359" r:id="rId5"/>
    <p:sldId id="357" r:id="rId6"/>
    <p:sldId id="360" r:id="rId7"/>
    <p:sldId id="361" r:id="rId8"/>
    <p:sldId id="363" r:id="rId9"/>
    <p:sldId id="262" r:id="rId10"/>
    <p:sldId id="296" r:id="rId11"/>
    <p:sldId id="311" r:id="rId12"/>
    <p:sldId id="307" r:id="rId13"/>
    <p:sldId id="340" r:id="rId14"/>
    <p:sldId id="318" r:id="rId15"/>
    <p:sldId id="354" r:id="rId16"/>
    <p:sldId id="355" r:id="rId17"/>
    <p:sldId id="356" r:id="rId18"/>
    <p:sldId id="319" r:id="rId19"/>
    <p:sldId id="320" r:id="rId20"/>
    <p:sldId id="347" r:id="rId21"/>
    <p:sldId id="348" r:id="rId22"/>
    <p:sldId id="351" r:id="rId23"/>
    <p:sldId id="349" r:id="rId24"/>
    <p:sldId id="352" r:id="rId25"/>
    <p:sldId id="353" r:id="rId26"/>
    <p:sldId id="345" r:id="rId27"/>
    <p:sldId id="346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F0000"/>
    <a:srgbClr val="5B9BD5"/>
    <a:srgbClr val="7030A0"/>
    <a:srgbClr val="70AD47"/>
    <a:srgbClr val="FBFEF9"/>
    <a:srgbClr val="00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26"/>
    <p:restoredTop sz="94267"/>
  </p:normalViewPr>
  <p:slideViewPr>
    <p:cSldViewPr snapToObjects="1" showGuides="1">
      <p:cViewPr>
        <p:scale>
          <a:sx n="132" d="100"/>
          <a:sy n="132" d="100"/>
        </p:scale>
        <p:origin x="576" y="61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4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チーム</a:t>
            </a:r>
            <a:r>
              <a:rPr kumimoji="1" lang="ja-JP" altLang="en-US" err="1"/>
              <a:t>ひろ</a:t>
            </a:r>
            <a:r>
              <a:rPr kumimoji="1" lang="ja-JP" altLang="en-US"/>
              <a:t>じれん</a:t>
            </a:r>
            <a:endParaRPr kumimoji="1" lang="ja-JP" alt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</a:t>
              </a:r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PWM_GEN</a:t>
            </a: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C02DE10B-F676-9C47-A9A0-62B11226428E}"/>
              </a:ext>
            </a:extLst>
          </p:cNvPr>
          <p:cNvSpPr/>
          <p:nvPr/>
        </p:nvSpPr>
        <p:spPr>
          <a:xfrm>
            <a:off x="5962009" y="6043615"/>
            <a:ext cx="866314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ライン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トレース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3DB3441-E36B-C247-8979-717425E2DE7C}"/>
              </a:ext>
            </a:extLst>
          </p:cNvPr>
          <p:cNvSpPr/>
          <p:nvPr/>
        </p:nvSpPr>
        <p:spPr>
          <a:xfrm>
            <a:off x="5975505" y="5009825"/>
            <a:ext cx="866314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計画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開発環境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776386" y="472578"/>
            <a:ext cx="10576198" cy="6385422"/>
            <a:chOff x="776386" y="472578"/>
            <a:chExt cx="10576198" cy="6385422"/>
          </a:xfrm>
        </p:grpSpPr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B300F03-4C5E-674D-B96A-1E15E26AB9EC}"/>
                </a:ext>
              </a:extLst>
            </p:cNvPr>
            <p:cNvSpPr/>
            <p:nvPr/>
          </p:nvSpPr>
          <p:spPr>
            <a:xfrm>
              <a:off x="1919536" y="472578"/>
              <a:ext cx="6264696" cy="31544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>
                  <a:solidFill>
                    <a:schemeClr val="tx1"/>
                  </a:solidFill>
                </a:rPr>
                <a:t>司令</a:t>
              </a:r>
              <a:r>
                <a:rPr kumimoji="1" lang="ja-JP" altLang="en-US">
                  <a:solidFill>
                    <a:schemeClr val="tx1"/>
                  </a:solidFill>
                </a:rPr>
                <a:t>システム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36" name="正方形/長方形 1035">
              <a:extLst>
                <a:ext uri="{FF2B5EF4-FFF2-40B4-BE49-F238E27FC236}">
                  <a16:creationId xmlns:a16="http://schemas.microsoft.com/office/drawing/2014/main" id="{9A96743D-2EF0-CA4D-8317-F317A7F33559}"/>
                </a:ext>
              </a:extLst>
            </p:cNvPr>
            <p:cNvSpPr/>
            <p:nvPr/>
          </p:nvSpPr>
          <p:spPr>
            <a:xfrm>
              <a:off x="1919536" y="3715242"/>
              <a:ext cx="9433048" cy="3142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ja-JP" altLang="en-US">
                  <a:solidFill>
                    <a:schemeClr val="tx1"/>
                  </a:solidFill>
                </a:rPr>
                <a:t>走行体システム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76F8EC8A-F153-E145-875F-699F7446706A}"/>
                </a:ext>
              </a:extLst>
            </p:cNvPr>
            <p:cNvSpPr/>
            <p:nvPr/>
          </p:nvSpPr>
          <p:spPr>
            <a:xfrm rot="16200000">
              <a:off x="231837" y="1124745"/>
              <a:ext cx="1440160" cy="351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カメラ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システム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181B61C-BC7C-1B49-AD43-3A2B61F785E4}"/>
                </a:ext>
              </a:extLst>
            </p:cNvPr>
            <p:cNvSpPr/>
            <p:nvPr/>
          </p:nvSpPr>
          <p:spPr>
            <a:xfrm rot="16200000">
              <a:off x="846078" y="1124745"/>
              <a:ext cx="1440160" cy="351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ルーター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EC955D44-17C3-C342-82F4-90F6416F8A9D}"/>
                </a:ext>
              </a:extLst>
            </p:cNvPr>
            <p:cNvCxnSpPr/>
            <p:nvPr/>
          </p:nvCxnSpPr>
          <p:spPr>
            <a:xfrm>
              <a:off x="1127448" y="1300275"/>
              <a:ext cx="26318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DE42E045-F4E0-5640-A60A-2AD3535FE4D8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V="1">
              <a:off x="1741689" y="1300275"/>
              <a:ext cx="474858" cy="1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2" name="グループ化 1031">
              <a:extLst>
                <a:ext uri="{FF2B5EF4-FFF2-40B4-BE49-F238E27FC236}">
                  <a16:creationId xmlns:a16="http://schemas.microsoft.com/office/drawing/2014/main" id="{6A6EEDA1-C898-8A46-88B1-261173F7B119}"/>
                </a:ext>
              </a:extLst>
            </p:cNvPr>
            <p:cNvGrpSpPr/>
            <p:nvPr/>
          </p:nvGrpSpPr>
          <p:grpSpPr>
            <a:xfrm>
              <a:off x="2216547" y="572000"/>
              <a:ext cx="4896544" cy="3735438"/>
              <a:chOff x="1559496" y="572000"/>
              <a:chExt cx="4896544" cy="3735438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4BDF2E3F-A899-A444-9D13-523C14A2FD59}"/>
                  </a:ext>
                </a:extLst>
              </p:cNvPr>
              <p:cNvSpPr/>
              <p:nvPr/>
            </p:nvSpPr>
            <p:spPr>
              <a:xfrm rot="16200000">
                <a:off x="1310761" y="1124745"/>
                <a:ext cx="848531" cy="351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100" dirty="0">
                    <a:solidFill>
                      <a:schemeClr val="tx1"/>
                    </a:solidFill>
                  </a:rPr>
                  <a:t>Ethernet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E7F0AA64-DB6B-304D-9E7B-7549A8096DE0}"/>
                  </a:ext>
                </a:extLst>
              </p:cNvPr>
              <p:cNvSpPr/>
              <p:nvPr/>
            </p:nvSpPr>
            <p:spPr>
              <a:xfrm rot="16200000">
                <a:off x="2030841" y="1124745"/>
                <a:ext cx="848531" cy="351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画像取得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1100" dirty="0" err="1">
                    <a:solidFill>
                      <a:schemeClr val="tx1"/>
                    </a:solidFill>
                  </a:rPr>
                  <a:t>fromURL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0C75E1E4-D1FF-FA45-82EB-FF167B5E2B98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1910557" y="1300275"/>
                <a:ext cx="369019" cy="0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A9B14F8D-40E6-F346-9916-BA55292B72DD}"/>
                  </a:ext>
                </a:extLst>
              </p:cNvPr>
              <p:cNvSpPr/>
              <p:nvPr/>
            </p:nvSpPr>
            <p:spPr>
              <a:xfrm>
                <a:off x="3215680" y="572001"/>
                <a:ext cx="1440160" cy="76876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ja-JP" altLang="en-US" sz="1100">
                    <a:solidFill>
                      <a:schemeClr val="tx1"/>
                    </a:solidFill>
                  </a:rPr>
                  <a:t>数字カード</a:t>
                </a:r>
                <a:endParaRPr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100">
                    <a:solidFill>
                      <a:schemeClr val="tx1"/>
                    </a:solidFill>
                  </a:rPr>
                  <a:t>の推定</a:t>
                </a:r>
                <a:endParaRPr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ja-JP" sz="1100" dirty="0">
                    <a:solidFill>
                      <a:schemeClr val="tx1"/>
                    </a:solidFill>
                  </a:rPr>
                  <a:t>(CNN)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FB6ECDE2-E0EA-1C4D-A9C9-B8D8EBC56B3E}"/>
                  </a:ext>
                </a:extLst>
              </p:cNvPr>
              <p:cNvSpPr/>
              <p:nvPr/>
            </p:nvSpPr>
            <p:spPr>
              <a:xfrm>
                <a:off x="3221792" y="1436097"/>
                <a:ext cx="1440160" cy="76876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ja-JP" altLang="en-US" sz="1100">
                    <a:solidFill>
                      <a:schemeClr val="tx1"/>
                    </a:solidFill>
                  </a:rPr>
                  <a:t>カラーブロック</a:t>
                </a:r>
                <a:endParaRPr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100">
                    <a:solidFill>
                      <a:schemeClr val="tx1"/>
                    </a:solidFill>
                  </a:rPr>
                  <a:t>の推定</a:t>
                </a:r>
                <a:endParaRPr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1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ja-JP" sz="1000" dirty="0">
                    <a:solidFill>
                      <a:schemeClr val="tx1"/>
                    </a:solidFill>
                  </a:rPr>
                  <a:t>CNN</a:t>
                </a:r>
                <a:r>
                  <a:rPr kumimoji="1" lang="en-US" altLang="ja-JP" sz="1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8D976FF4-4AA2-4041-BD66-FF75FFBAFC2A}"/>
                  </a:ext>
                </a:extLst>
              </p:cNvPr>
              <p:cNvGrpSpPr/>
              <p:nvPr/>
            </p:nvGrpSpPr>
            <p:grpSpPr>
              <a:xfrm>
                <a:off x="2864619" y="980728"/>
                <a:ext cx="375810" cy="839752"/>
                <a:chOff x="6858499" y="2276872"/>
                <a:chExt cx="1145363" cy="2959577"/>
              </a:xfrm>
              <a:solidFill>
                <a:schemeClr val="bg1"/>
              </a:solidFill>
            </p:grpSpPr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94593010-A7A8-6A40-BB97-A03AD8BA8F68}"/>
                    </a:ext>
                  </a:extLst>
                </p:cNvPr>
                <p:cNvCxnSpPr/>
                <p:nvPr/>
              </p:nvCxnSpPr>
              <p:spPr>
                <a:xfrm>
                  <a:off x="6858499" y="2276872"/>
                  <a:ext cx="1145363" cy="0"/>
                </a:xfrm>
                <a:prstGeom prst="line">
                  <a:avLst/>
                </a:prstGeom>
                <a:grpFill/>
                <a:ln w="19050" cap="rnd">
                  <a:solidFill>
                    <a:schemeClr val="accent1"/>
                  </a:solidFill>
                  <a:headEnd type="non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コネクタ 26">
                  <a:extLst>
                    <a:ext uri="{FF2B5EF4-FFF2-40B4-BE49-F238E27FC236}">
                      <a16:creationId xmlns:a16="http://schemas.microsoft.com/office/drawing/2014/main" id="{C62242E3-A477-FF48-855F-093FA0CFC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378711" y="3756661"/>
                  <a:ext cx="2959577" cy="0"/>
                </a:xfrm>
                <a:prstGeom prst="line">
                  <a:avLst/>
                </a:prstGeom>
                <a:grpFill/>
                <a:ln w="19050" cap="rnd">
                  <a:solidFill>
                    <a:schemeClr val="accent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CE796C2D-6D6A-0D4D-92B3-8AED05385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4619" y="1820480"/>
                <a:ext cx="351061" cy="0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E2027621-03C0-2F42-8832-54251DE06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0637" y="1310540"/>
                <a:ext cx="233982" cy="0"/>
              </a:xfrm>
              <a:prstGeom prst="straightConnector1">
                <a:avLst/>
              </a:prstGeom>
              <a:ln w="19050"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47AC8F3B-CB2C-1C46-8930-FA238812184B}"/>
                  </a:ext>
                </a:extLst>
              </p:cNvPr>
              <p:cNvSpPr/>
              <p:nvPr/>
            </p:nvSpPr>
            <p:spPr>
              <a:xfrm>
                <a:off x="5015880" y="572000"/>
                <a:ext cx="1440160" cy="22809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ja-JP" altLang="en-US" sz="1100">
                    <a:solidFill>
                      <a:schemeClr val="tx1"/>
                    </a:solidFill>
                  </a:rPr>
                  <a:t>ブロック並べ</a:t>
                </a:r>
                <a:endParaRPr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経路探索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ja-JP" sz="1100" dirty="0">
                    <a:solidFill>
                      <a:schemeClr val="tx1"/>
                    </a:solidFill>
                  </a:rPr>
                  <a:t>(A* search)</a:t>
                </a:r>
              </a:p>
            </p:txBody>
          </p: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27B0508D-3C81-9448-AF75-A81B50C2E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5840" y="1820480"/>
                <a:ext cx="351061" cy="0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C92FBBE7-B739-D349-BA1E-1974E9A4C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5840" y="956384"/>
                <a:ext cx="351061" cy="0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99D41376-BE8A-F540-9BB0-CE19EE74381C}"/>
                  </a:ext>
                </a:extLst>
              </p:cNvPr>
              <p:cNvSpPr/>
              <p:nvPr/>
            </p:nvSpPr>
            <p:spPr>
              <a:xfrm>
                <a:off x="3215680" y="2348880"/>
                <a:ext cx="1008112" cy="5040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走行体の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位置取得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9BB3F302-7901-0349-954E-BC3538C32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2771" y="2600908"/>
                <a:ext cx="774130" cy="0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FCD6134E-B0EE-614F-8EA2-37F0B42D0DFA}"/>
                  </a:ext>
                </a:extLst>
              </p:cNvPr>
              <p:cNvSpPr/>
              <p:nvPr/>
            </p:nvSpPr>
            <p:spPr>
              <a:xfrm>
                <a:off x="3217551" y="3956377"/>
                <a:ext cx="2446401" cy="351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100" dirty="0">
                    <a:solidFill>
                      <a:schemeClr val="tx1"/>
                    </a:solidFill>
                  </a:rPr>
                  <a:t>Bluetooth</a:t>
                </a:r>
              </a:p>
            </p:txBody>
          </p:sp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C02DE10B-F676-9C47-A9A0-62B11226428E}"/>
                  </a:ext>
                </a:extLst>
              </p:cNvPr>
              <p:cNvSpPr/>
              <p:nvPr/>
            </p:nvSpPr>
            <p:spPr>
              <a:xfrm>
                <a:off x="3229331" y="3161607"/>
                <a:ext cx="2422840" cy="3510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100" dirty="0">
                    <a:solidFill>
                      <a:schemeClr val="tx1"/>
                    </a:solidFill>
                  </a:rPr>
                  <a:t>Bluetooth</a:t>
                </a:r>
              </a:p>
            </p:txBody>
          </p:sp>
          <p:cxnSp>
            <p:nvCxnSpPr>
              <p:cNvPr id="63" name="直線矢印コネクタ 62">
                <a:extLst>
                  <a:ext uri="{FF2B5EF4-FFF2-40B4-BE49-F238E27FC236}">
                    <a16:creationId xmlns:a16="http://schemas.microsoft.com/office/drawing/2014/main" id="{8AD7BE0A-79C3-FD4F-89C8-2176D9FF085C}"/>
                  </a:ext>
                </a:extLst>
              </p:cNvPr>
              <p:cNvCxnSpPr>
                <a:cxnSpLocks/>
                <a:endCxn id="59" idx="2"/>
              </p:cNvCxnSpPr>
              <p:nvPr/>
            </p:nvCxnSpPr>
            <p:spPr>
              <a:xfrm flipV="1">
                <a:off x="4440283" y="3512668"/>
                <a:ext cx="468" cy="419366"/>
              </a:xfrm>
              <a:prstGeom prst="straightConnector1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58B8FEB4-B8DE-FD49-81C8-9EC08816B1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9736" y="2844779"/>
                <a:ext cx="0" cy="316828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>
                <a:extLst>
                  <a:ext uri="{FF2B5EF4-FFF2-40B4-BE49-F238E27FC236}">
                    <a16:creationId xmlns:a16="http://schemas.microsoft.com/office/drawing/2014/main" id="{A5F90F65-0547-CC47-8D2D-2C3144A89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920" y="2852937"/>
                <a:ext cx="0" cy="316828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0FDD658B-A2CC-7245-8DFD-60815F4B0478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5096867" y="4307438"/>
              <a:ext cx="936" cy="895614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C399165E-24EE-5B49-B9E1-5846024EC1E2}"/>
                </a:ext>
              </a:extLst>
            </p:cNvPr>
            <p:cNvCxnSpPr>
              <a:cxnSpLocks/>
            </p:cNvCxnSpPr>
            <p:nvPr/>
          </p:nvCxnSpPr>
          <p:spPr>
            <a:xfrm>
              <a:off x="6022640" y="4307438"/>
              <a:ext cx="0" cy="540415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3AB49827-6DFB-2045-984F-8C1F46BB9A6F}"/>
                </a:ext>
              </a:extLst>
            </p:cNvPr>
            <p:cNvSpPr/>
            <p:nvPr/>
          </p:nvSpPr>
          <p:spPr>
            <a:xfrm>
              <a:off x="3440683" y="4820473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自己位置推定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</a:t>
              </a:r>
              <a:r>
                <a:rPr lang="en-US" altLang="ja-JP" sz="1100" dirty="0" err="1">
                  <a:solidFill>
                    <a:schemeClr val="tx1"/>
                  </a:solidFill>
                </a:rPr>
                <a:t>Kalman</a:t>
              </a:r>
              <a:r>
                <a:rPr lang="en-US" altLang="ja-JP" sz="1100" dirty="0">
                  <a:solidFill>
                    <a:schemeClr val="tx1"/>
                  </a:solidFill>
                </a:rPr>
                <a:t> Filter)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CF825F77-4BA7-ED4F-A4FA-47AF9472B67F}"/>
                </a:ext>
              </a:extLst>
            </p:cNvPr>
            <p:cNvSpPr/>
            <p:nvPr/>
          </p:nvSpPr>
          <p:spPr>
            <a:xfrm>
              <a:off x="3440683" y="574311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ライン推定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</a:t>
              </a:r>
              <a:r>
                <a:rPr lang="ja-JP" altLang="en-US" sz="1100">
                  <a:solidFill>
                    <a:schemeClr val="tx1"/>
                  </a:solidFill>
                </a:rPr>
                <a:t>ニューラル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ネットワーク</a:t>
              </a:r>
              <a:r>
                <a:rPr lang="en-US" altLang="ja-JP" sz="1100" dirty="0">
                  <a:solidFill>
                    <a:schemeClr val="tx1"/>
                  </a:solidFill>
                </a:rPr>
                <a:t>??)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12E145D7-9DCC-6D44-AFD5-4FB2F71D0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7198" y="6122568"/>
              <a:ext cx="753485" cy="9853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9AE8D64D-5FB9-5142-BF6F-6AEAF823498B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98" y="5013176"/>
              <a:ext cx="753485" cy="1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4FD697CC-C8CC-7848-89C2-3BAE3DC8D0E8}"/>
                </a:ext>
              </a:extLst>
            </p:cNvPr>
            <p:cNvGrpSpPr/>
            <p:nvPr/>
          </p:nvGrpSpPr>
          <p:grpSpPr>
            <a:xfrm>
              <a:off x="3064873" y="5445225"/>
              <a:ext cx="375810" cy="692124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3BABA7F0-0122-8346-AC3E-035B13322D7A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CCC5EF9F-F13F-8549-B737-FE939D82498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18510E2F-F315-6B48-A5FC-6A08BCB8C9A4}"/>
                </a:ext>
              </a:extLst>
            </p:cNvPr>
            <p:cNvCxnSpPr>
              <a:cxnSpLocks/>
            </p:cNvCxnSpPr>
            <p:nvPr/>
          </p:nvCxnSpPr>
          <p:spPr>
            <a:xfrm>
              <a:off x="4888863" y="5204856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991B49FD-B796-0D40-9F72-56F5010F4667}"/>
                </a:ext>
              </a:extLst>
            </p:cNvPr>
            <p:cNvCxnSpPr>
              <a:cxnSpLocks/>
            </p:cNvCxnSpPr>
            <p:nvPr/>
          </p:nvCxnSpPr>
          <p:spPr>
            <a:xfrm>
              <a:off x="4888863" y="6127494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D45177B-D6BC-3B4D-A0E9-D1B3DD1048C5}"/>
                </a:ext>
              </a:extLst>
            </p:cNvPr>
            <p:cNvCxnSpPr>
              <a:cxnSpLocks/>
            </p:cNvCxnSpPr>
            <p:nvPr/>
          </p:nvCxnSpPr>
          <p:spPr>
            <a:xfrm>
              <a:off x="7111010" y="6044673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A373726B-E3DC-F548-B330-C7DA7105410B}"/>
                </a:ext>
              </a:extLst>
            </p:cNvPr>
            <p:cNvSpPr/>
            <p:nvPr/>
          </p:nvSpPr>
          <p:spPr>
            <a:xfrm>
              <a:off x="5675086" y="4834162"/>
              <a:ext cx="1440160" cy="16988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目標運動量の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判定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CA0F5CE7-513F-AE47-A57A-8B354721724E}"/>
                </a:ext>
              </a:extLst>
            </p:cNvPr>
            <p:cNvSpPr/>
            <p:nvPr/>
          </p:nvSpPr>
          <p:spPr>
            <a:xfrm rot="16200000">
              <a:off x="2159649" y="5951964"/>
              <a:ext cx="768767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Color</a:t>
              </a: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Sensor</a:t>
              </a: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851518B-85C5-3D4C-B596-19BB33220289}"/>
                </a:ext>
              </a:extLst>
            </p:cNvPr>
            <p:cNvSpPr/>
            <p:nvPr/>
          </p:nvSpPr>
          <p:spPr>
            <a:xfrm rot="16200000">
              <a:off x="2159649" y="5029326"/>
              <a:ext cx="768767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Motor</a:t>
              </a: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1E0CB5D-F19C-4F42-B9C3-71C5F6A46C26}"/>
                </a:ext>
              </a:extLst>
            </p:cNvPr>
            <p:cNvSpPr/>
            <p:nvPr/>
          </p:nvSpPr>
          <p:spPr>
            <a:xfrm rot="16200000">
              <a:off x="9022492" y="5508081"/>
              <a:ext cx="1726278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PWM_GEN</a:t>
              </a: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70A0A0D6-4095-644F-9E05-521362C08BC4}"/>
                </a:ext>
              </a:extLst>
            </p:cNvPr>
            <p:cNvCxnSpPr>
              <a:cxnSpLocks/>
            </p:cNvCxnSpPr>
            <p:nvPr/>
          </p:nvCxnSpPr>
          <p:spPr>
            <a:xfrm>
              <a:off x="9343258" y="6044673"/>
              <a:ext cx="366842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24DE1073-C04E-8145-991F-C8E226827FF5}"/>
                </a:ext>
              </a:extLst>
            </p:cNvPr>
            <p:cNvSpPr/>
            <p:nvPr/>
          </p:nvSpPr>
          <p:spPr>
            <a:xfrm rot="16200000">
              <a:off x="10432630" y="5508081"/>
              <a:ext cx="768767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Motors</a:t>
              </a:r>
            </a:p>
          </p:txBody>
        </p:sp>
        <p:cxnSp>
          <p:nvCxnSpPr>
            <p:cNvPr id="76" name="直線矢印コネクタ 75">
              <a:extLst>
                <a:ext uri="{FF2B5EF4-FFF2-40B4-BE49-F238E27FC236}">
                  <a16:creationId xmlns:a16="http://schemas.microsoft.com/office/drawing/2014/main" id="{C1AACA67-F0A0-EF42-A587-59B1744A87F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1162" y="5683611"/>
              <a:ext cx="58032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155DFE3D-0463-1943-80FB-B341FAEC17BA}"/>
                </a:ext>
              </a:extLst>
            </p:cNvPr>
            <p:cNvSpPr/>
            <p:nvPr/>
          </p:nvSpPr>
          <p:spPr>
            <a:xfrm>
              <a:off x="7889237" y="3956377"/>
              <a:ext cx="1440160" cy="12018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走行体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物理モデル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48AC5AFF-6459-B846-BC0F-534F0AD7F3F7}"/>
                </a:ext>
              </a:extLst>
            </p:cNvPr>
            <p:cNvSpPr/>
            <p:nvPr/>
          </p:nvSpPr>
          <p:spPr>
            <a:xfrm>
              <a:off x="7889237" y="5468609"/>
              <a:ext cx="1440160" cy="11521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走行体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制御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DC56E049-88E5-CB48-AADC-D31FB1E0A5C1}"/>
                </a:ext>
              </a:extLst>
            </p:cNvPr>
            <p:cNvGrpSpPr/>
            <p:nvPr/>
          </p:nvGrpSpPr>
          <p:grpSpPr>
            <a:xfrm>
              <a:off x="8443826" y="5158214"/>
              <a:ext cx="330982" cy="316828"/>
              <a:chOff x="8256240" y="2020356"/>
              <a:chExt cx="330982" cy="316828"/>
            </a:xfrm>
          </p:grpSpPr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2B4833A7-5DD6-7042-8379-6820E00C98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6240" y="2020356"/>
                <a:ext cx="0" cy="316828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矢印コネクタ 87">
                <a:extLst>
                  <a:ext uri="{FF2B5EF4-FFF2-40B4-BE49-F238E27FC236}">
                    <a16:creationId xmlns:a16="http://schemas.microsoft.com/office/drawing/2014/main" id="{5652B8CC-858A-C944-847A-A21A8DE91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222" y="2020356"/>
                <a:ext cx="0" cy="316828"/>
              </a:xfrm>
              <a:prstGeom prst="straightConnector1">
                <a:avLst/>
              </a:prstGeom>
              <a:ln w="19050"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5962009" y="6043615"/>
              <a:ext cx="866314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 dirty="0">
                  <a:solidFill>
                    <a:schemeClr val="tx1"/>
                  </a:solidFill>
                </a:rPr>
                <a:t>ライン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 dirty="0">
                  <a:solidFill>
                    <a:schemeClr val="tx1"/>
                  </a:solidFill>
                </a:rPr>
                <a:t>トレース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角丸四角形 2"/>
          <p:cNvSpPr/>
          <p:nvPr/>
        </p:nvSpPr>
        <p:spPr>
          <a:xfrm>
            <a:off x="1941429" y="387792"/>
            <a:ext cx="8595978" cy="3278290"/>
          </a:xfrm>
          <a:prstGeom prst="roundRect">
            <a:avLst>
              <a:gd name="adj" fmla="val 4883"/>
            </a:avLst>
          </a:prstGeom>
          <a:solidFill>
            <a:srgbClr val="5B9BD5">
              <a:alpha val="10196"/>
            </a:srgbClr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kumimoji="1" lang="en-US" altLang="ja-JP" b="1" dirty="0">
                <a:solidFill>
                  <a:schemeClr val="tx1"/>
                </a:solidFill>
              </a:rPr>
              <a:t>Python</a:t>
            </a:r>
          </a:p>
          <a:p>
            <a:pPr algn="r"/>
            <a:r>
              <a:rPr lang="en-US" altLang="ja-JP" b="1" dirty="0">
                <a:solidFill>
                  <a:schemeClr val="tx1"/>
                </a:solidFill>
              </a:rPr>
              <a:t>(Anaconda</a:t>
            </a:r>
          </a:p>
          <a:p>
            <a:pPr algn="r"/>
            <a:r>
              <a:rPr lang="en-US" altLang="ja-JP" b="1" dirty="0" err="1">
                <a:solidFill>
                  <a:schemeClr val="tx1"/>
                </a:solidFill>
              </a:rPr>
              <a:t>Jupyter</a:t>
            </a:r>
            <a:r>
              <a:rPr lang="en-US" altLang="ja-JP" b="1" dirty="0">
                <a:solidFill>
                  <a:schemeClr val="tx1"/>
                </a:solidFill>
              </a:rPr>
              <a:t> notebook)</a:t>
            </a:r>
            <a:endParaRPr kumimoji="1" lang="ja-JP" altLang="en-US" b="1" dirty="0" err="1">
              <a:solidFill>
                <a:schemeClr val="tx1"/>
              </a:solidFill>
            </a:endParaRPr>
          </a:p>
        </p:txBody>
      </p:sp>
      <p:sp>
        <p:nvSpPr>
          <p:cNvPr id="62" name="角丸四角形 61"/>
          <p:cNvSpPr/>
          <p:nvPr/>
        </p:nvSpPr>
        <p:spPr>
          <a:xfrm>
            <a:off x="7543312" y="3789038"/>
            <a:ext cx="1983368" cy="2987963"/>
          </a:xfrm>
          <a:prstGeom prst="roundRect">
            <a:avLst>
              <a:gd name="adj" fmla="val 4883"/>
            </a:avLst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b="1" dirty="0" err="1">
                <a:solidFill>
                  <a:schemeClr val="tx1"/>
                </a:solidFill>
              </a:rPr>
              <a:t>Matlab</a:t>
            </a:r>
            <a:r>
              <a:rPr kumimoji="1" lang="en-US" altLang="ja-JP" b="1" dirty="0">
                <a:solidFill>
                  <a:schemeClr val="tx1"/>
                </a:solidFill>
              </a:rPr>
              <a:t> Simulink</a:t>
            </a:r>
            <a:endParaRPr kumimoji="1" lang="ja-JP" altLang="en-US" b="1" dirty="0" err="1">
              <a:solidFill>
                <a:schemeClr val="tx1"/>
              </a:solidFill>
            </a:endParaRPr>
          </a:p>
        </p:txBody>
      </p:sp>
      <p:sp>
        <p:nvSpPr>
          <p:cNvPr id="66" name="角丸四角形 65"/>
          <p:cNvSpPr/>
          <p:nvPr/>
        </p:nvSpPr>
        <p:spPr>
          <a:xfrm>
            <a:off x="9552384" y="4149080"/>
            <a:ext cx="1089099" cy="2627921"/>
          </a:xfrm>
          <a:prstGeom prst="roundRect">
            <a:avLst>
              <a:gd name="adj" fmla="val 4883"/>
            </a:avLst>
          </a:prstGeom>
          <a:solidFill>
            <a:schemeClr val="accent6">
              <a:alpha val="10196"/>
            </a:schemeClr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C++</a:t>
            </a:r>
            <a:endParaRPr kumimoji="1" lang="ja-JP" altLang="en-US" b="1" dirty="0" err="1">
              <a:solidFill>
                <a:schemeClr val="tx1"/>
              </a:solidFill>
            </a:endParaRPr>
          </a:p>
        </p:txBody>
      </p:sp>
      <p:sp>
        <p:nvSpPr>
          <p:cNvPr id="68" name="角丸四角形 67"/>
          <p:cNvSpPr/>
          <p:nvPr/>
        </p:nvSpPr>
        <p:spPr>
          <a:xfrm>
            <a:off x="2936627" y="3883957"/>
            <a:ext cx="4311501" cy="2893044"/>
          </a:xfrm>
          <a:prstGeom prst="roundRect">
            <a:avLst>
              <a:gd name="adj" fmla="val 4883"/>
            </a:avLst>
          </a:prstGeom>
          <a:solidFill>
            <a:schemeClr val="accent6">
              <a:alpha val="10196"/>
            </a:schemeClr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b="1" dirty="0">
                <a:solidFill>
                  <a:schemeClr val="tx1"/>
                </a:solidFill>
              </a:rPr>
              <a:t>C++</a:t>
            </a:r>
            <a:endParaRPr kumimoji="1" lang="ja-JP" altLang="en-US" b="1" dirty="0" err="1">
              <a:solidFill>
                <a:schemeClr val="tx1"/>
              </a:solidFill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5447929" y="5877272"/>
            <a:ext cx="2016224" cy="774923"/>
          </a:xfrm>
          <a:prstGeom prst="roundRect">
            <a:avLst>
              <a:gd name="adj" fmla="val 4883"/>
            </a:avLst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b="1" dirty="0" err="1">
                <a:solidFill>
                  <a:schemeClr val="tx1"/>
                </a:solidFill>
              </a:rPr>
              <a:t>Matlab</a:t>
            </a:r>
            <a:r>
              <a:rPr kumimoji="1" lang="en-US" altLang="ja-JP" b="1" dirty="0">
                <a:solidFill>
                  <a:schemeClr val="tx1"/>
                </a:solidFill>
              </a:rPr>
              <a:t> Simulink</a:t>
            </a:r>
            <a:endParaRPr kumimoji="1" lang="ja-JP" altLang="en-US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5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4DE94639-2AC3-E74F-B71F-9BAF0BBAA11C}"/>
              </a:ext>
            </a:extLst>
          </p:cNvPr>
          <p:cNvSpPr/>
          <p:nvPr/>
        </p:nvSpPr>
        <p:spPr>
          <a:xfrm>
            <a:off x="1343472" y="1604854"/>
            <a:ext cx="4581568" cy="41284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キビキビ制御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システム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①：キビキビ制御システム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5A12E36-56D6-D04A-904C-74E4AC5EACC7}"/>
              </a:ext>
            </a:extLst>
          </p:cNvPr>
          <p:cNvCxnSpPr>
            <a:cxnSpLocks/>
          </p:cNvCxnSpPr>
          <p:nvPr/>
        </p:nvCxnSpPr>
        <p:spPr>
          <a:xfrm>
            <a:off x="9660396" y="6453336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D32794D-F3F2-8D48-98F9-ABBC2BACE453}"/>
              </a:ext>
            </a:extLst>
          </p:cNvPr>
          <p:cNvGrpSpPr/>
          <p:nvPr/>
        </p:nvGrpSpPr>
        <p:grpSpPr>
          <a:xfrm>
            <a:off x="9660396" y="4797152"/>
            <a:ext cx="1656184" cy="1656184"/>
            <a:chOff x="8616280" y="4797152"/>
            <a:chExt cx="1656184" cy="1656184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7A42A556-5873-C946-8708-EC89BF1B6983}"/>
                </a:ext>
              </a:extLst>
            </p:cNvPr>
            <p:cNvSpPr/>
            <p:nvPr/>
          </p:nvSpPr>
          <p:spPr>
            <a:xfrm>
              <a:off x="8616280" y="4797152"/>
              <a:ext cx="1656184" cy="165618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</a:rPr>
                <a:t>車輪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748DDAD-E860-494B-9999-7719EE47DE04}"/>
                </a:ext>
              </a:extLst>
            </p:cNvPr>
            <p:cNvCxnSpPr>
              <a:stCxn id="5" idx="3"/>
              <a:endCxn id="5" idx="7"/>
            </p:cNvCxnSpPr>
            <p:nvPr/>
          </p:nvCxnSpPr>
          <p:spPr>
            <a:xfrm flipV="1"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9832B64-F3D0-494C-A457-8EB54A6162A5}"/>
                </a:ext>
              </a:extLst>
            </p:cNvPr>
            <p:cNvCxnSpPr>
              <a:stCxn id="5" idx="1"/>
              <a:endCxn id="5" idx="5"/>
            </p:cNvCxnSpPr>
            <p:nvPr/>
          </p:nvCxnSpPr>
          <p:spPr>
            <a:xfrm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EFA3C7-A322-5645-A3C2-150CE9A9D2C9}"/>
              </a:ext>
            </a:extLst>
          </p:cNvPr>
          <p:cNvCxnSpPr/>
          <p:nvPr/>
        </p:nvCxnSpPr>
        <p:spPr>
          <a:xfrm>
            <a:off x="10479003" y="643326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6119E4D-ABC9-4A44-A657-3ACC3ED6075C}"/>
              </a:ext>
            </a:extLst>
          </p:cNvPr>
          <p:cNvCxnSpPr>
            <a:cxnSpLocks/>
          </p:cNvCxnSpPr>
          <p:nvPr/>
        </p:nvCxnSpPr>
        <p:spPr>
          <a:xfrm flipV="1">
            <a:off x="11784632" y="3992689"/>
            <a:ext cx="0" cy="274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FD928EF-B134-3444-B4E7-4A99FEC58B9D}"/>
              </a:ext>
            </a:extLst>
          </p:cNvPr>
          <p:cNvCxnSpPr>
            <a:cxnSpLocks/>
          </p:cNvCxnSpPr>
          <p:nvPr/>
        </p:nvCxnSpPr>
        <p:spPr>
          <a:xfrm flipH="1">
            <a:off x="10380476" y="3824484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973CC44-59C6-124A-8168-DB05FE179C01}"/>
              </a:ext>
            </a:extLst>
          </p:cNvPr>
          <p:cNvSpPr/>
          <p:nvPr/>
        </p:nvSpPr>
        <p:spPr>
          <a:xfrm>
            <a:off x="10297448" y="2708919"/>
            <a:ext cx="1481869" cy="3324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EEE2B49-58B2-B748-9567-8A4247EA8CC5}"/>
              </a:ext>
            </a:extLst>
          </p:cNvPr>
          <p:cNvGrpSpPr/>
          <p:nvPr/>
        </p:nvGrpSpPr>
        <p:grpSpPr>
          <a:xfrm>
            <a:off x="11184877" y="3645024"/>
            <a:ext cx="358012" cy="358012"/>
            <a:chOff x="4024536" y="3216424"/>
            <a:chExt cx="3168353" cy="3168352"/>
          </a:xfrm>
        </p:grpSpPr>
        <p:sp>
          <p:nvSpPr>
            <p:cNvPr id="26" name="パイ 25">
              <a:extLst>
                <a:ext uri="{FF2B5EF4-FFF2-40B4-BE49-F238E27FC236}">
                  <a16:creationId xmlns:a16="http://schemas.microsoft.com/office/drawing/2014/main" id="{B68162D2-4B1C-074F-AB75-3D48D4277AC4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パイ 26">
              <a:extLst>
                <a:ext uri="{FF2B5EF4-FFF2-40B4-BE49-F238E27FC236}">
                  <a16:creationId xmlns:a16="http://schemas.microsoft.com/office/drawing/2014/main" id="{7F701166-B61E-3F4F-AC67-B894882A59FC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2158275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パイ 27">
              <a:extLst>
                <a:ext uri="{FF2B5EF4-FFF2-40B4-BE49-F238E27FC236}">
                  <a16:creationId xmlns:a16="http://schemas.microsoft.com/office/drawing/2014/main" id="{835C2019-EDF2-AA47-9A1C-939F36F18970}"/>
                </a:ext>
              </a:extLst>
            </p:cNvPr>
            <p:cNvSpPr/>
            <p:nvPr/>
          </p:nvSpPr>
          <p:spPr>
            <a:xfrm rot="10800000">
              <a:off x="4024537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円弧 28">
            <a:extLst>
              <a:ext uri="{FF2B5EF4-FFF2-40B4-BE49-F238E27FC236}">
                <a16:creationId xmlns:a16="http://schemas.microsoft.com/office/drawing/2014/main" id="{AFD5FEB2-6245-BE42-8B61-01FA1BEB354A}"/>
              </a:ext>
            </a:extLst>
          </p:cNvPr>
          <p:cNvSpPr/>
          <p:nvPr/>
        </p:nvSpPr>
        <p:spPr>
          <a:xfrm>
            <a:off x="9952786" y="5089542"/>
            <a:ext cx="1075762" cy="1075762"/>
          </a:xfrm>
          <a:prstGeom prst="arc">
            <a:avLst>
              <a:gd name="adj1" fmla="val 6556905"/>
              <a:gd name="adj2" fmla="val 12479464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A57FD0B-CC0F-EA46-81D4-C760EE15B7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71273" y="431482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24CBF393-800F-F545-9F7A-30282A6B1717}"/>
              </a:ext>
            </a:extLst>
          </p:cNvPr>
          <p:cNvGrpSpPr/>
          <p:nvPr/>
        </p:nvGrpSpPr>
        <p:grpSpPr>
          <a:xfrm>
            <a:off x="11473151" y="5931662"/>
            <a:ext cx="527505" cy="527505"/>
            <a:chOff x="11185119" y="5931662"/>
            <a:chExt cx="527505" cy="527505"/>
          </a:xfrm>
        </p:grpSpPr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F48C7AFA-C695-2044-BFE4-98E977E4B42A}"/>
                </a:ext>
              </a:extLst>
            </p:cNvPr>
            <p:cNvSpPr/>
            <p:nvPr/>
          </p:nvSpPr>
          <p:spPr>
            <a:xfrm>
              <a:off x="11185119" y="5931662"/>
              <a:ext cx="527505" cy="52750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031F4C55-1C33-A24E-8BE6-B803283999F7}"/>
                </a:ext>
              </a:extLst>
            </p:cNvPr>
            <p:cNvCxnSpPr>
              <a:stCxn id="32" idx="3"/>
              <a:endCxn id="32" idx="7"/>
            </p:cNvCxnSpPr>
            <p:nvPr/>
          </p:nvCxnSpPr>
          <p:spPr>
            <a:xfrm flipV="1"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DD3275E-8ABC-9740-84C9-98B5B9FFDB3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24CB823-8267-D54C-A84F-F5EB981A2D8E}"/>
              </a:ext>
            </a:extLst>
          </p:cNvPr>
          <p:cNvSpPr/>
          <p:nvPr/>
        </p:nvSpPr>
        <p:spPr>
          <a:xfrm rot="16200000">
            <a:off x="6312024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モーター</a:t>
            </a:r>
            <a:endParaRPr kumimoji="1" lang="en-US" altLang="ja-JP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ドライバ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61743FF-311D-F441-8694-558772356518}"/>
              </a:ext>
            </a:extLst>
          </p:cNvPr>
          <p:cNvSpPr/>
          <p:nvPr/>
        </p:nvSpPr>
        <p:spPr>
          <a:xfrm rot="16200000">
            <a:off x="7451494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bg1">
                    <a:lumMod val="65000"/>
                  </a:schemeClr>
                </a:solidFill>
              </a:rPr>
              <a:t>DC</a:t>
            </a:r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9F9C521-BC5E-AB4C-B598-949AD696185C}"/>
              </a:ext>
            </a:extLst>
          </p:cNvPr>
          <p:cNvSpPr/>
          <p:nvPr/>
        </p:nvSpPr>
        <p:spPr>
          <a:xfrm rot="16200000">
            <a:off x="8590964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ギア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BC322415-115A-534B-A6E5-8855B7B47DC1}"/>
              </a:ext>
            </a:extLst>
          </p:cNvPr>
          <p:cNvCxnSpPr>
            <a:cxnSpLocks/>
          </p:cNvCxnSpPr>
          <p:nvPr/>
        </p:nvCxnSpPr>
        <p:spPr>
          <a:xfrm>
            <a:off x="7169791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6CAAB08-D29D-334B-BB7F-2C95C1543560}"/>
              </a:ext>
            </a:extLst>
          </p:cNvPr>
          <p:cNvCxnSpPr>
            <a:cxnSpLocks/>
          </p:cNvCxnSpPr>
          <p:nvPr/>
        </p:nvCxnSpPr>
        <p:spPr>
          <a:xfrm>
            <a:off x="8309261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2E643B34-1135-F048-A33F-FECDE805A732}"/>
              </a:ext>
            </a:extLst>
          </p:cNvPr>
          <p:cNvGrpSpPr/>
          <p:nvPr/>
        </p:nvGrpSpPr>
        <p:grpSpPr>
          <a:xfrm>
            <a:off x="9444372" y="3957379"/>
            <a:ext cx="504056" cy="859842"/>
            <a:chOff x="9480376" y="2996952"/>
            <a:chExt cx="504056" cy="504056"/>
          </a:xfrm>
          <a:noFill/>
        </p:grpSpPr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DE5CA45E-0CA6-7840-9E2A-D67F10EFFE86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grpFill/>
            <a:ln w="38100" cap="rnd">
              <a:solidFill>
                <a:schemeClr val="bg1">
                  <a:lumMod val="75000"/>
                </a:schemeClr>
              </a:solidFill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65C46311-C2DC-6842-9EE1-2B622A45C6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279C6B9-28C0-D543-87DB-FD51C2E3FBDA}"/>
              </a:ext>
            </a:extLst>
          </p:cNvPr>
          <p:cNvSpPr/>
          <p:nvPr/>
        </p:nvSpPr>
        <p:spPr>
          <a:xfrm rot="16200000">
            <a:off x="8275337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回転角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A04A6B5-C176-0645-A8B8-A4A8B25EE886}"/>
              </a:ext>
            </a:extLst>
          </p:cNvPr>
          <p:cNvCxnSpPr>
            <a:cxnSpLocks/>
          </p:cNvCxnSpPr>
          <p:nvPr/>
        </p:nvCxnSpPr>
        <p:spPr>
          <a:xfrm flipH="1">
            <a:off x="9050899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6845D476-A07D-E44A-80DB-1D09197FDACD}"/>
              </a:ext>
            </a:extLst>
          </p:cNvPr>
          <p:cNvSpPr/>
          <p:nvPr/>
        </p:nvSpPr>
        <p:spPr>
          <a:xfrm rot="16200000">
            <a:off x="8648479" y="4988573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6961735-800E-8C4A-8208-63B729038CB3}"/>
              </a:ext>
            </a:extLst>
          </p:cNvPr>
          <p:cNvCxnSpPr>
            <a:cxnSpLocks/>
          </p:cNvCxnSpPr>
          <p:nvPr/>
        </p:nvCxnSpPr>
        <p:spPr>
          <a:xfrm flipH="1">
            <a:off x="7845859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5671407-5BD7-634B-ADC4-CF503755CC66}"/>
              </a:ext>
            </a:extLst>
          </p:cNvPr>
          <p:cNvSpPr/>
          <p:nvPr/>
        </p:nvSpPr>
        <p:spPr>
          <a:xfrm rot="16200000">
            <a:off x="7524759" y="4988574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FD2526AE-4FE8-F543-ABDA-466862BED543}"/>
              </a:ext>
            </a:extLst>
          </p:cNvPr>
          <p:cNvCxnSpPr>
            <a:cxnSpLocks/>
          </p:cNvCxnSpPr>
          <p:nvPr/>
        </p:nvCxnSpPr>
        <p:spPr>
          <a:xfrm>
            <a:off x="5702228" y="3957379"/>
            <a:ext cx="86182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C3050C0-06C5-BC40-A299-FFED180B4514}"/>
              </a:ext>
            </a:extLst>
          </p:cNvPr>
          <p:cNvGrpSpPr/>
          <p:nvPr/>
        </p:nvGrpSpPr>
        <p:grpSpPr>
          <a:xfrm rot="10800000">
            <a:off x="3051875" y="5560789"/>
            <a:ext cx="4235950" cy="305245"/>
            <a:chOff x="9480376" y="2996952"/>
            <a:chExt cx="504056" cy="504056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2C20D620-7BFF-6C47-ADBB-607B2F1ECC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6D3B5809-B6D2-9A42-AF89-75561C5014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3564593-DFB3-F141-B034-2C5B13AD66D2}"/>
              </a:ext>
            </a:extLst>
          </p:cNvPr>
          <p:cNvSpPr/>
          <p:nvPr/>
        </p:nvSpPr>
        <p:spPr>
          <a:xfrm rot="16200000">
            <a:off x="7041113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CFBD517-1EC6-7340-A95E-085DF5A98CAA}"/>
              </a:ext>
            </a:extLst>
          </p:cNvPr>
          <p:cNvSpPr/>
          <p:nvPr/>
        </p:nvSpPr>
        <p:spPr>
          <a:xfrm rot="16200000">
            <a:off x="6312024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モーター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ドライバ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DD65294-2BAE-3745-BA24-6F95C272387F}"/>
              </a:ext>
            </a:extLst>
          </p:cNvPr>
          <p:cNvSpPr/>
          <p:nvPr/>
        </p:nvSpPr>
        <p:spPr>
          <a:xfrm rot="16200000">
            <a:off x="7451494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DC</a:t>
            </a:r>
            <a:r>
              <a:rPr kumimoji="1" lang="ja-JP" altLang="en-US" sz="1400">
                <a:solidFill>
                  <a:schemeClr val="tx1"/>
                </a:solidFill>
              </a:rPr>
              <a:t>モータ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D99A8A-835F-374D-A89E-3A3EF1A33DDB}"/>
              </a:ext>
            </a:extLst>
          </p:cNvPr>
          <p:cNvSpPr/>
          <p:nvPr/>
        </p:nvSpPr>
        <p:spPr>
          <a:xfrm rot="16200000">
            <a:off x="8590964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ギア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3E628D-37B4-C240-ABD4-3F5A4F44C7C9}"/>
              </a:ext>
            </a:extLst>
          </p:cNvPr>
          <p:cNvCxnSpPr>
            <a:cxnSpLocks/>
          </p:cNvCxnSpPr>
          <p:nvPr/>
        </p:nvCxnSpPr>
        <p:spPr>
          <a:xfrm>
            <a:off x="7169791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75DCB1B0-9389-1A47-B4A8-5245CE62B9DB}"/>
              </a:ext>
            </a:extLst>
          </p:cNvPr>
          <p:cNvCxnSpPr>
            <a:cxnSpLocks/>
          </p:cNvCxnSpPr>
          <p:nvPr/>
        </p:nvCxnSpPr>
        <p:spPr>
          <a:xfrm>
            <a:off x="8309261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02EE5410-9B7A-B34F-BC85-91B3259B4CD2}"/>
              </a:ext>
            </a:extLst>
          </p:cNvPr>
          <p:cNvSpPr/>
          <p:nvPr/>
        </p:nvSpPr>
        <p:spPr>
          <a:xfrm rot="16200000">
            <a:off x="6611964" y="1845575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5C9A658-96A7-2446-870E-1DBF697F4323}"/>
              </a:ext>
            </a:extLst>
          </p:cNvPr>
          <p:cNvSpPr/>
          <p:nvPr/>
        </p:nvSpPr>
        <p:spPr>
          <a:xfrm rot="16200000">
            <a:off x="7885062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7AC358C-B70D-3D4D-8CD3-C3DF3A70AFCA}"/>
              </a:ext>
            </a:extLst>
          </p:cNvPr>
          <p:cNvSpPr/>
          <p:nvPr/>
        </p:nvSpPr>
        <p:spPr>
          <a:xfrm rot="16200000">
            <a:off x="9024022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B7CBC968-68A9-E24F-A2C7-054F8D361EE7}"/>
              </a:ext>
            </a:extLst>
          </p:cNvPr>
          <p:cNvCxnSpPr>
            <a:cxnSpLocks/>
          </p:cNvCxnSpPr>
          <p:nvPr/>
        </p:nvCxnSpPr>
        <p:spPr>
          <a:xfrm>
            <a:off x="5702228" y="2733243"/>
            <a:ext cx="861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F8E4955-7161-DD4A-A006-B0E956752B2A}"/>
              </a:ext>
            </a:extLst>
          </p:cNvPr>
          <p:cNvSpPr/>
          <p:nvPr/>
        </p:nvSpPr>
        <p:spPr>
          <a:xfrm rot="16200000">
            <a:off x="5399997" y="1731722"/>
            <a:ext cx="1728193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デューティ比 </a:t>
            </a:r>
            <a:r>
              <a:rPr kumimoji="1" lang="en-US" altLang="ja-JP" sz="1400" dirty="0">
                <a:solidFill>
                  <a:schemeClr val="tx1"/>
                </a:solidFill>
              </a:rPr>
              <a:t>[%]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6AF4B0A-68AD-0A4A-87D4-E3965E65D475}"/>
              </a:ext>
            </a:extLst>
          </p:cNvPr>
          <p:cNvGrpSpPr/>
          <p:nvPr/>
        </p:nvGrpSpPr>
        <p:grpSpPr>
          <a:xfrm>
            <a:off x="9444372" y="2708919"/>
            <a:ext cx="666103" cy="2333245"/>
            <a:chOff x="9480376" y="2996952"/>
            <a:chExt cx="504056" cy="504056"/>
          </a:xfrm>
        </p:grpSpPr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D1403DAB-3574-7744-86E7-C900A3B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F2CA26F3-4C45-6F42-AA13-AF2A717CD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23395" y="3140968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-24680" y="2204864"/>
            <a:ext cx="2212463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目標速度 </a:t>
            </a:r>
            <a:r>
              <a:rPr kumimoji="1" lang="en-US" altLang="ja-JP" sz="1400" dirty="0">
                <a:solidFill>
                  <a:srgbClr val="FF0000"/>
                </a:solidFill>
              </a:rPr>
              <a:t>[m/s]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AD0C441-5D8E-D048-95E1-B5E97BDF6C95}"/>
              </a:ext>
            </a:extLst>
          </p:cNvPr>
          <p:cNvSpPr/>
          <p:nvPr/>
        </p:nvSpPr>
        <p:spPr>
          <a:xfrm>
            <a:off x="3031182" y="5977200"/>
            <a:ext cx="1559573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車輪角度 </a:t>
            </a:r>
            <a:r>
              <a:rPr kumimoji="1" lang="en-US" altLang="ja-JP" sz="1400" dirty="0">
                <a:solidFill>
                  <a:schemeClr val="tx1"/>
                </a:solidFill>
              </a:rPr>
              <a:t>[</a:t>
            </a:r>
            <a:r>
              <a:rPr kumimoji="1" lang="en-US" altLang="ja-JP" sz="1400" dirty="0" err="1">
                <a:solidFill>
                  <a:schemeClr val="accent6">
                    <a:lumMod val="75000"/>
                  </a:schemeClr>
                </a:solidFill>
              </a:rPr>
              <a:t>deg</a:t>
            </a:r>
            <a:r>
              <a:rPr kumimoji="1"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5A1B0C34-0480-7B44-A324-01930640D3F1}"/>
              </a:ext>
            </a:extLst>
          </p:cNvPr>
          <p:cNvSpPr/>
          <p:nvPr/>
        </p:nvSpPr>
        <p:spPr>
          <a:xfrm>
            <a:off x="1469593" y="712404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乾電池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AC7F6008-090A-B14F-94D0-0A778C68A57F}"/>
              </a:ext>
            </a:extLst>
          </p:cNvPr>
          <p:cNvGrpSpPr/>
          <p:nvPr/>
        </p:nvGrpSpPr>
        <p:grpSpPr>
          <a:xfrm>
            <a:off x="2531604" y="958946"/>
            <a:ext cx="666103" cy="593691"/>
            <a:chOff x="9480376" y="2996952"/>
            <a:chExt cx="504056" cy="504056"/>
          </a:xfrm>
        </p:grpSpPr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1DB5316-6EEE-4042-ACD4-07690DF22325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3FF66671-7495-4A4F-9504-EB5FD00C7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56AF7F9-54DF-A846-9DC8-4174B7D3DD7D}"/>
              </a:ext>
            </a:extLst>
          </p:cNvPr>
          <p:cNvGrpSpPr/>
          <p:nvPr/>
        </p:nvGrpSpPr>
        <p:grpSpPr>
          <a:xfrm>
            <a:off x="3197707" y="958946"/>
            <a:ext cx="3620811" cy="1241762"/>
            <a:chOff x="9480376" y="2996952"/>
            <a:chExt cx="504056" cy="504056"/>
          </a:xfrm>
        </p:grpSpPr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BB453A63-DAA6-054F-8B3E-CCDE0149724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010F88A-82C6-7C43-B116-81A6098E7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1F670DAF-733B-FD4D-8ABB-269CDCBB32AF}"/>
              </a:ext>
            </a:extLst>
          </p:cNvPr>
          <p:cNvGrpSpPr/>
          <p:nvPr/>
        </p:nvGrpSpPr>
        <p:grpSpPr>
          <a:xfrm>
            <a:off x="6678715" y="958946"/>
            <a:ext cx="1282258" cy="1241762"/>
            <a:chOff x="9480376" y="2996952"/>
            <a:chExt cx="504056" cy="504056"/>
          </a:xfrm>
        </p:grpSpPr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AFBC7749-0A75-8747-866C-FD738E6E7B9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6045922E-1BB6-AE44-A97D-C60E5CB5C5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71CD44FA-D6C0-C843-AD5D-C1A85D11D007}"/>
              </a:ext>
            </a:extLst>
          </p:cNvPr>
          <p:cNvGrpSpPr/>
          <p:nvPr/>
        </p:nvGrpSpPr>
        <p:grpSpPr>
          <a:xfrm>
            <a:off x="7990647" y="958946"/>
            <a:ext cx="1112782" cy="1241762"/>
            <a:chOff x="9480376" y="2996952"/>
            <a:chExt cx="504056" cy="504056"/>
          </a:xfrm>
        </p:grpSpPr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4F67E372-7C72-FB43-A703-BCD0419FD40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365004E8-5AAE-BF41-A91D-4F4625FAD5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CE04C31-37AF-5E41-8267-AD5D40D63EDD}"/>
              </a:ext>
            </a:extLst>
          </p:cNvPr>
          <p:cNvSpPr/>
          <p:nvPr/>
        </p:nvSpPr>
        <p:spPr>
          <a:xfrm>
            <a:off x="3602314" y="688123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24883989-1BC6-D349-A648-96BE42CDE9D7}"/>
              </a:ext>
            </a:extLst>
          </p:cNvPr>
          <p:cNvSpPr/>
          <p:nvPr/>
        </p:nvSpPr>
        <p:spPr>
          <a:xfrm rot="16200000">
            <a:off x="-132692" y="5493627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光</a:t>
            </a:r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616DD579-E3C8-6B47-93BD-87CC3FDC5287}"/>
              </a:ext>
            </a:extLst>
          </p:cNvPr>
          <p:cNvSpPr/>
          <p:nvPr/>
        </p:nvSpPr>
        <p:spPr>
          <a:xfrm rot="16200000">
            <a:off x="520509" y="5484014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LED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72466C0F-EE79-2C4C-AE1E-CECDB9CC3CB8}"/>
              </a:ext>
            </a:extLst>
          </p:cNvPr>
          <p:cNvSpPr/>
          <p:nvPr/>
        </p:nvSpPr>
        <p:spPr>
          <a:xfrm rot="16200000">
            <a:off x="-132692" y="4220057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083DE6DF-84BB-2E4F-8B64-7D4F8FFD1C13}"/>
              </a:ext>
            </a:extLst>
          </p:cNvPr>
          <p:cNvCxnSpPr>
            <a:cxnSpLocks/>
          </p:cNvCxnSpPr>
          <p:nvPr/>
        </p:nvCxnSpPr>
        <p:spPr>
          <a:xfrm>
            <a:off x="726304" y="4491135"/>
            <a:ext cx="7843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3BD7E6E5-1FC9-F54C-ADF0-0C7523A6FB1B}"/>
              </a:ext>
            </a:extLst>
          </p:cNvPr>
          <p:cNvSpPr/>
          <p:nvPr/>
        </p:nvSpPr>
        <p:spPr>
          <a:xfrm>
            <a:off x="1656809" y="4309858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RGB</a:t>
            </a:r>
            <a:r>
              <a:rPr kumimoji="1" lang="ja-JP" altLang="en-US" sz="1400">
                <a:solidFill>
                  <a:schemeClr val="tx1"/>
                </a:solidFill>
              </a:rPr>
              <a:t>値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E950DF1E-85E5-0049-B555-70C882BFBE6A}"/>
              </a:ext>
            </a:extLst>
          </p:cNvPr>
          <p:cNvCxnSpPr>
            <a:cxnSpLocks/>
          </p:cNvCxnSpPr>
          <p:nvPr/>
        </p:nvCxnSpPr>
        <p:spPr>
          <a:xfrm>
            <a:off x="1060569" y="6293160"/>
            <a:ext cx="0" cy="520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47D0C2BF-9085-3B49-909F-0E2456B5116A}"/>
              </a:ext>
            </a:extLst>
          </p:cNvPr>
          <p:cNvSpPr/>
          <p:nvPr/>
        </p:nvSpPr>
        <p:spPr>
          <a:xfrm>
            <a:off x="1193895" y="6419558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5CE06011-71C4-234A-B43E-9635459AE999}"/>
              </a:ext>
            </a:extLst>
          </p:cNvPr>
          <p:cNvCxnSpPr>
            <a:cxnSpLocks/>
          </p:cNvCxnSpPr>
          <p:nvPr/>
        </p:nvCxnSpPr>
        <p:spPr>
          <a:xfrm>
            <a:off x="0" y="6813376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21142FF1-C136-9945-A99B-9223643E67B6}"/>
              </a:ext>
            </a:extLst>
          </p:cNvPr>
          <p:cNvCxnSpPr>
            <a:cxnSpLocks/>
          </p:cNvCxnSpPr>
          <p:nvPr/>
        </p:nvCxnSpPr>
        <p:spPr>
          <a:xfrm flipV="1">
            <a:off x="407368" y="6306162"/>
            <a:ext cx="1" cy="4653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C3D8B10-0CA7-E348-9727-745763121779}"/>
              </a:ext>
            </a:extLst>
          </p:cNvPr>
          <p:cNvSpPr/>
          <p:nvPr/>
        </p:nvSpPr>
        <p:spPr>
          <a:xfrm>
            <a:off x="401454" y="6419558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58AF541C-22F3-3841-9C2E-9033F63010C1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407368" y="5048149"/>
            <a:ext cx="0" cy="193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A71A17E8-E9BA-B841-B8EE-4814B87EAD14}"/>
              </a:ext>
            </a:extLst>
          </p:cNvPr>
          <p:cNvGrpSpPr/>
          <p:nvPr/>
        </p:nvGrpSpPr>
        <p:grpSpPr>
          <a:xfrm flipH="1">
            <a:off x="1048285" y="4825084"/>
            <a:ext cx="462356" cy="459963"/>
            <a:chOff x="9774999" y="2996952"/>
            <a:chExt cx="209433" cy="504056"/>
          </a:xfrm>
        </p:grpSpPr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9D2CB462-85AB-4849-9210-9421FC651D6F}"/>
                </a:ext>
              </a:extLst>
            </p:cNvPr>
            <p:cNvCxnSpPr>
              <a:cxnSpLocks/>
            </p:cNvCxnSpPr>
            <p:nvPr/>
          </p:nvCxnSpPr>
          <p:spPr>
            <a:xfrm>
              <a:off x="9774999" y="2996952"/>
              <a:ext cx="209433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28F77025-4DCF-AA45-AA6E-766A39BCC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-24680" y="2823864"/>
            <a:ext cx="2052650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目標</a:t>
            </a:r>
            <a:r>
              <a:rPr kumimoji="1" lang="ja-JP" altLang="en-US" sz="1400">
                <a:solidFill>
                  <a:srgbClr val="FF0000"/>
                </a:solidFill>
              </a:rPr>
              <a:t>角速度 </a:t>
            </a:r>
            <a:r>
              <a:rPr kumimoji="1" lang="en-US" altLang="ja-JP" sz="1400" dirty="0">
                <a:solidFill>
                  <a:srgbClr val="FF0000"/>
                </a:solidFill>
              </a:rPr>
              <a:t>[rad/s]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56865" y="2521968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5EBFED-A3EB-E044-907C-E40D1F362228}"/>
              </a:ext>
            </a:extLst>
          </p:cNvPr>
          <p:cNvSpPr/>
          <p:nvPr/>
        </p:nvSpPr>
        <p:spPr>
          <a:xfrm rot="16200000">
            <a:off x="1227104" y="2520545"/>
            <a:ext cx="1286568" cy="674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目標車輪速度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演算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ABB7543-2866-5249-8DB2-13B2AE952063}"/>
              </a:ext>
            </a:extLst>
          </p:cNvPr>
          <p:cNvCxnSpPr>
            <a:cxnSpLocks/>
          </p:cNvCxnSpPr>
          <p:nvPr/>
        </p:nvCxnSpPr>
        <p:spPr>
          <a:xfrm>
            <a:off x="2217812" y="2518192"/>
            <a:ext cx="18011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69EECD9-6B40-9244-945E-B7485573A5A0}"/>
              </a:ext>
            </a:extLst>
          </p:cNvPr>
          <p:cNvSpPr/>
          <p:nvPr/>
        </p:nvSpPr>
        <p:spPr>
          <a:xfrm>
            <a:off x="7455355" y="431235"/>
            <a:ext cx="2212463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目標</a:t>
            </a:r>
            <a:r>
              <a:rPr lang="ja-JP" altLang="en-US" sz="1400">
                <a:solidFill>
                  <a:srgbClr val="FF0000"/>
                </a:solidFill>
              </a:rPr>
              <a:t>左車輪</a:t>
            </a:r>
            <a:r>
              <a:rPr kumimoji="1" lang="ja-JP" altLang="en-US" sz="1400">
                <a:solidFill>
                  <a:srgbClr val="FF0000"/>
                </a:solidFill>
              </a:rPr>
              <a:t>速度 </a:t>
            </a:r>
            <a:r>
              <a:rPr kumimoji="1" lang="en-US" altLang="ja-JP" sz="1400" dirty="0">
                <a:solidFill>
                  <a:srgbClr val="FF0000"/>
                </a:solidFill>
              </a:rPr>
              <a:t>[m/s]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D452B311-D8B4-004D-AE62-F2ED716D5FC8}"/>
              </a:ext>
            </a:extLst>
          </p:cNvPr>
          <p:cNvCxnSpPr>
            <a:cxnSpLocks/>
          </p:cNvCxnSpPr>
          <p:nvPr/>
        </p:nvCxnSpPr>
        <p:spPr>
          <a:xfrm>
            <a:off x="2200140" y="3128953"/>
            <a:ext cx="36193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1F50E59E-AA71-784C-8E10-0FEBF7EBE29C}"/>
              </a:ext>
            </a:extLst>
          </p:cNvPr>
          <p:cNvSpPr/>
          <p:nvPr/>
        </p:nvSpPr>
        <p:spPr>
          <a:xfrm>
            <a:off x="4038457" y="2348880"/>
            <a:ext cx="1646495" cy="753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車輪速度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CTL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3D3C8F8-BF29-9A43-AE39-156B957A5BB5}"/>
              </a:ext>
            </a:extLst>
          </p:cNvPr>
          <p:cNvSpPr/>
          <p:nvPr/>
        </p:nvSpPr>
        <p:spPr>
          <a:xfrm>
            <a:off x="4007768" y="3612007"/>
            <a:ext cx="1646495" cy="753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車輪速度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CTL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C763B90E-463E-C84B-BF84-28B81A90B8D6}"/>
              </a:ext>
            </a:extLst>
          </p:cNvPr>
          <p:cNvGrpSpPr/>
          <p:nvPr/>
        </p:nvGrpSpPr>
        <p:grpSpPr>
          <a:xfrm rot="16200000">
            <a:off x="3412538" y="4337536"/>
            <a:ext cx="664588" cy="490104"/>
            <a:chOff x="9480376" y="2996952"/>
            <a:chExt cx="504056" cy="504056"/>
          </a:xfrm>
        </p:grpSpPr>
        <p:cxnSp>
          <p:nvCxnSpPr>
            <p:cNvPr id="120" name="直線矢印コネクタ 119">
              <a:extLst>
                <a:ext uri="{FF2B5EF4-FFF2-40B4-BE49-F238E27FC236}">
                  <a16:creationId xmlns:a16="http://schemas.microsoft.com/office/drawing/2014/main" id="{BC5F3E88-D815-BC4F-8B19-7F2A84938DB4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矢印コネクタ 120">
              <a:extLst>
                <a:ext uri="{FF2B5EF4-FFF2-40B4-BE49-F238E27FC236}">
                  <a16:creationId xmlns:a16="http://schemas.microsoft.com/office/drawing/2014/main" id="{C1616CF7-F6A3-B140-8EBD-3EF258A865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610B7205-367A-934C-ADCD-D896D6E73290}"/>
              </a:ext>
            </a:extLst>
          </p:cNvPr>
          <p:cNvGrpSpPr/>
          <p:nvPr/>
        </p:nvGrpSpPr>
        <p:grpSpPr>
          <a:xfrm rot="16200000">
            <a:off x="2531842" y="3427760"/>
            <a:ext cx="2007153" cy="967090"/>
            <a:chOff x="9480376" y="2996952"/>
            <a:chExt cx="504056" cy="504056"/>
          </a:xfrm>
        </p:grpSpPr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94200035-F61E-B84D-A337-D12057B93E50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矢印コネクタ 123">
              <a:extLst>
                <a:ext uri="{FF2B5EF4-FFF2-40B4-BE49-F238E27FC236}">
                  <a16:creationId xmlns:a16="http://schemas.microsoft.com/office/drawing/2014/main" id="{2D0D9030-0A87-2F4C-84FD-635AB129110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0D48BE20-EBD8-5848-90E4-FC61C3623B22}"/>
              </a:ext>
            </a:extLst>
          </p:cNvPr>
          <p:cNvSpPr/>
          <p:nvPr/>
        </p:nvSpPr>
        <p:spPr>
          <a:xfrm>
            <a:off x="2423592" y="4914882"/>
            <a:ext cx="1286568" cy="674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車輪速度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演算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80A6648F-4D85-2E4E-A9FB-E802CE83D797}"/>
              </a:ext>
            </a:extLst>
          </p:cNvPr>
          <p:cNvSpPr/>
          <p:nvPr/>
        </p:nvSpPr>
        <p:spPr>
          <a:xfrm>
            <a:off x="3594171" y="4646478"/>
            <a:ext cx="1559573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右車輪速</a:t>
            </a:r>
            <a:r>
              <a:rPr kumimoji="1" lang="en-US" altLang="ja-JP" sz="1400" dirty="0">
                <a:solidFill>
                  <a:schemeClr val="tx1"/>
                </a:solidFill>
              </a:rPr>
              <a:t>[</a:t>
            </a:r>
            <a:r>
              <a:rPr kumimoji="1" lang="en-US" altLang="ja-JP" sz="1400" dirty="0">
                <a:solidFill>
                  <a:srgbClr val="FF0000"/>
                </a:solidFill>
              </a:rPr>
              <a:t>rad</a:t>
            </a:r>
            <a:r>
              <a:rPr kumimoji="1" lang="en-US" altLang="ja-JP" sz="1400" dirty="0">
                <a:solidFill>
                  <a:schemeClr val="tx1"/>
                </a:solidFill>
              </a:rPr>
              <a:t>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827AE887-E7D1-B246-BC60-CDE85E513496}"/>
              </a:ext>
            </a:extLst>
          </p:cNvPr>
          <p:cNvSpPr/>
          <p:nvPr/>
        </p:nvSpPr>
        <p:spPr>
          <a:xfrm>
            <a:off x="2300119" y="4241851"/>
            <a:ext cx="799323" cy="61466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 sz="1400">
                <a:solidFill>
                  <a:schemeClr val="tx1"/>
                </a:solidFill>
              </a:rPr>
              <a:t>左</a:t>
            </a:r>
            <a:r>
              <a:rPr kumimoji="1" lang="ja-JP" altLang="en-US" sz="1400">
                <a:solidFill>
                  <a:schemeClr val="tx1"/>
                </a:solidFill>
              </a:rPr>
              <a:t>車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>
                <a:solidFill>
                  <a:schemeClr val="tx1"/>
                </a:solidFill>
              </a:rPr>
              <a:t>輪速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[</a:t>
            </a:r>
            <a:r>
              <a:rPr kumimoji="1" lang="en-US" altLang="ja-JP" sz="1400" dirty="0">
                <a:solidFill>
                  <a:srgbClr val="FF0000"/>
                </a:solidFill>
              </a:rPr>
              <a:t>rad</a:t>
            </a:r>
            <a:r>
              <a:rPr kumimoji="1" lang="en-US" altLang="ja-JP" sz="1400" dirty="0">
                <a:solidFill>
                  <a:schemeClr val="tx1"/>
                </a:solidFill>
              </a:rPr>
              <a:t>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DFCDFF99-4C29-7443-845F-305C9FD8058B}"/>
              </a:ext>
            </a:extLst>
          </p:cNvPr>
          <p:cNvSpPr/>
          <p:nvPr/>
        </p:nvSpPr>
        <p:spPr>
          <a:xfrm>
            <a:off x="1609086" y="3527763"/>
            <a:ext cx="1226764" cy="52969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目標右車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>
                <a:solidFill>
                  <a:schemeClr val="tx1"/>
                </a:solidFill>
              </a:rPr>
              <a:t>輪速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BB229226-5A23-1744-9D73-BDA2AA256282}"/>
              </a:ext>
            </a:extLst>
          </p:cNvPr>
          <p:cNvSpPr/>
          <p:nvPr/>
        </p:nvSpPr>
        <p:spPr>
          <a:xfrm>
            <a:off x="2207276" y="2060848"/>
            <a:ext cx="2160532" cy="4671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目標左車輪速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B6962840-A1D6-F649-8966-BF8E4258A793}"/>
              </a:ext>
            </a:extLst>
          </p:cNvPr>
          <p:cNvGrpSpPr/>
          <p:nvPr/>
        </p:nvGrpSpPr>
        <p:grpSpPr>
          <a:xfrm rot="5400000" flipV="1">
            <a:off x="2951148" y="2781493"/>
            <a:ext cx="664588" cy="1442743"/>
            <a:chOff x="9480376" y="2996952"/>
            <a:chExt cx="504056" cy="504056"/>
          </a:xfrm>
        </p:grpSpPr>
        <p:cxnSp>
          <p:nvCxnSpPr>
            <p:cNvPr id="130" name="直線矢印コネクタ 129">
              <a:extLst>
                <a:ext uri="{FF2B5EF4-FFF2-40B4-BE49-F238E27FC236}">
                  <a16:creationId xmlns:a16="http://schemas.microsoft.com/office/drawing/2014/main" id="{5FD6850E-CD96-5E4E-A5D5-A42A37ABD850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矢印コネクタ 130">
              <a:extLst>
                <a:ext uri="{FF2B5EF4-FFF2-40B4-BE49-F238E27FC236}">
                  <a16:creationId xmlns:a16="http://schemas.microsoft.com/office/drawing/2014/main" id="{91196ABD-2C2E-C249-8CCF-A1C00CF370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53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0AD8E3F-02C4-C34C-94A3-663614457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326" t="2750" r="56817" b="41666"/>
          <a:stretch/>
        </p:blipFill>
        <p:spPr>
          <a:xfrm>
            <a:off x="8408252" y="113822"/>
            <a:ext cx="3553072" cy="3811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1ECB0A09-5215-514F-B8F8-0638A2C04B7F}"/>
                  </a:ext>
                </a:extLst>
              </p:cNvPr>
              <p:cNvSpPr txBox="1"/>
              <p:nvPr/>
            </p:nvSpPr>
            <p:spPr>
              <a:xfrm>
                <a:off x="479376" y="359729"/>
                <a:ext cx="15781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altLang="ja-JP" sz="32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1ECB0A09-5215-514F-B8F8-0638A2C04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9729"/>
                <a:ext cx="1578189" cy="492443"/>
              </a:xfrm>
              <a:prstGeom prst="rect">
                <a:avLst/>
              </a:prstGeom>
              <a:blipFill>
                <a:blip r:embed="rId4"/>
                <a:stretch>
                  <a:fillRect l="-4800"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327AC7E-EBF7-544D-AC5F-7A19E9A639E3}"/>
              </a:ext>
            </a:extLst>
          </p:cNvPr>
          <p:cNvGrpSpPr/>
          <p:nvPr/>
        </p:nvGrpSpPr>
        <p:grpSpPr>
          <a:xfrm flipH="1">
            <a:off x="9624392" y="4902697"/>
            <a:ext cx="1473586" cy="1238772"/>
            <a:chOff x="5881370" y="2780928"/>
            <a:chExt cx="1798806" cy="151216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654EBBC-D96B-4C47-91AE-FF93C8D9D2EF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D8A326A5-15C5-E54C-A5DB-3E5E12820836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" name="パイ 10">
                <a:extLst>
                  <a:ext uri="{FF2B5EF4-FFF2-40B4-BE49-F238E27FC236}">
                    <a16:creationId xmlns:a16="http://schemas.microsoft.com/office/drawing/2014/main" id="{BFFA75C0-0382-3A46-A017-F822913BB68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パイ 11">
                <a:extLst>
                  <a:ext uri="{FF2B5EF4-FFF2-40B4-BE49-F238E27FC236}">
                    <a16:creationId xmlns:a16="http://schemas.microsoft.com/office/drawing/2014/main" id="{0703D845-A4C2-AD4C-963E-FDA63330C3A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パイ 12">
                <a:extLst>
                  <a:ext uri="{FF2B5EF4-FFF2-40B4-BE49-F238E27FC236}">
                    <a16:creationId xmlns:a16="http://schemas.microsoft.com/office/drawing/2014/main" id="{9DDEFC3C-D211-944D-B26C-1EFA412C17B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角丸四角形 7">
              <a:extLst>
                <a:ext uri="{FF2B5EF4-FFF2-40B4-BE49-F238E27FC236}">
                  <a16:creationId xmlns:a16="http://schemas.microsoft.com/office/drawing/2014/main" id="{3191282D-5495-304D-88E5-4E6983DD5BB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DD30FDE9-C685-EA44-8057-9F8870B7336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C30B270B-046E-5D4F-93E7-8BE52AA680C8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A66CAA52-92F4-0346-8A74-36F02C945031}"/>
                  </a:ext>
                </a:extLst>
              </p:cNvPr>
              <p:cNvSpPr txBox="1"/>
              <p:nvPr/>
            </p:nvSpPr>
            <p:spPr>
              <a:xfrm>
                <a:off x="2299989" y="386778"/>
                <a:ext cx="16475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altLang="ja-JP" sz="32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A66CAA52-92F4-0346-8A74-36F02C94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9" y="386778"/>
                <a:ext cx="1647567" cy="492443"/>
              </a:xfrm>
              <a:prstGeom prst="rect">
                <a:avLst/>
              </a:prstGeom>
              <a:blipFill>
                <a:blip r:embed="rId5"/>
                <a:stretch>
                  <a:fillRect l="-3817"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DC3FF96-742B-FB45-A746-BF5B8DF0B2C1}"/>
                  </a:ext>
                </a:extLst>
              </p:cNvPr>
              <p:cNvSpPr txBox="1"/>
              <p:nvPr/>
            </p:nvSpPr>
            <p:spPr>
              <a:xfrm>
                <a:off x="479376" y="1118629"/>
                <a:ext cx="137704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DC3FF96-742B-FB45-A746-BF5B8DF0B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118629"/>
                <a:ext cx="1377044" cy="935000"/>
              </a:xfrm>
              <a:prstGeom prst="rect">
                <a:avLst/>
              </a:prstGeom>
              <a:blipFill>
                <a:blip r:embed="rId6"/>
                <a:stretch>
                  <a:fillRect l="-1835" b="-1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C6000C7-CE18-E64B-8042-F5700B3CF62F}"/>
                  </a:ext>
                </a:extLst>
              </p:cNvPr>
              <p:cNvSpPr txBox="1"/>
              <p:nvPr/>
            </p:nvSpPr>
            <p:spPr>
              <a:xfrm>
                <a:off x="2299989" y="1047843"/>
                <a:ext cx="1446422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C6000C7-CE18-E64B-8042-F5700B3C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989" y="1047843"/>
                <a:ext cx="1446422" cy="935000"/>
              </a:xfrm>
              <a:prstGeom prst="rect">
                <a:avLst/>
              </a:prstGeom>
              <a:blipFill>
                <a:blip r:embed="rId7"/>
                <a:stretch>
                  <a:fillRect l="-1739" t="-1351" b="-108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609786D-40C5-D849-BEA4-4F5D2C68638B}"/>
                  </a:ext>
                </a:extLst>
              </p:cNvPr>
              <p:cNvSpPr txBox="1"/>
              <p:nvPr/>
            </p:nvSpPr>
            <p:spPr>
              <a:xfrm>
                <a:off x="479376" y="2320086"/>
                <a:ext cx="2563972" cy="934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609786D-40C5-D849-BEA4-4F5D2C68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20086"/>
                <a:ext cx="2563972" cy="934808"/>
              </a:xfrm>
              <a:prstGeom prst="rect">
                <a:avLst/>
              </a:prstGeom>
              <a:blipFill>
                <a:blip r:embed="rId8"/>
                <a:stretch>
                  <a:fillRect l="-985" t="-2703" r="-3941" b="-13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E14928C-058B-354D-BCBF-5A11751E6481}"/>
                  </a:ext>
                </a:extLst>
              </p:cNvPr>
              <p:cNvSpPr txBox="1"/>
              <p:nvPr/>
            </p:nvSpPr>
            <p:spPr>
              <a:xfrm>
                <a:off x="479376" y="3521351"/>
                <a:ext cx="2671565" cy="934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E14928C-058B-354D-BCBF-5A11751E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21351"/>
                <a:ext cx="2671565" cy="934808"/>
              </a:xfrm>
              <a:prstGeom prst="rect">
                <a:avLst/>
              </a:prstGeom>
              <a:blipFill>
                <a:blip r:embed="rId9"/>
                <a:stretch>
                  <a:fillRect l="-474" t="-2667" r="-3318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0A77711D-200E-F641-9768-B086FB2B119A}"/>
                  </a:ext>
                </a:extLst>
              </p:cNvPr>
              <p:cNvSpPr txBox="1"/>
              <p:nvPr/>
            </p:nvSpPr>
            <p:spPr>
              <a:xfrm>
                <a:off x="479376" y="4722616"/>
                <a:ext cx="24168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ja-JP" sz="3200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0A77711D-200E-F641-9768-B086FB2B1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722616"/>
                <a:ext cx="2416815" cy="492443"/>
              </a:xfrm>
              <a:prstGeom prst="rect">
                <a:avLst/>
              </a:prstGeom>
              <a:blipFill>
                <a:blip r:embed="rId10"/>
                <a:stretch>
                  <a:fillRect l="-1047" t="-10256" r="-1047" b="-358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2986F08-6F47-8549-8F65-FFB718E96CBF}"/>
                  </a:ext>
                </a:extLst>
              </p:cNvPr>
              <p:cNvSpPr txBox="1"/>
              <p:nvPr/>
            </p:nvSpPr>
            <p:spPr>
              <a:xfrm>
                <a:off x="479376" y="5481514"/>
                <a:ext cx="2361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ja-JP" sz="3200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2986F08-6F47-8549-8F65-FFB718E96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481514"/>
                <a:ext cx="2361736" cy="492443"/>
              </a:xfrm>
              <a:prstGeom prst="rect">
                <a:avLst/>
              </a:prstGeom>
              <a:blipFill>
                <a:blip r:embed="rId11"/>
                <a:stretch>
                  <a:fillRect l="-1070" r="-1070"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4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〇〇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7580C2D-A164-3644-BB41-4260C484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764704"/>
            <a:ext cx="5461000" cy="3035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C1C967C-AB49-E446-B4E3-55B106699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92" r="67035"/>
          <a:stretch/>
        </p:blipFill>
        <p:spPr>
          <a:xfrm>
            <a:off x="6096000" y="764704"/>
            <a:ext cx="1800200" cy="1451124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62BA86D-F510-EF4B-9061-EC12BC6B4307}"/>
              </a:ext>
            </a:extLst>
          </p:cNvPr>
          <p:cNvSpPr/>
          <p:nvPr/>
        </p:nvSpPr>
        <p:spPr>
          <a:xfrm>
            <a:off x="8123832" y="764704"/>
            <a:ext cx="3024336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数字領域を抜き出す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60CBE76-F269-0144-9E46-78364D9955F1}"/>
              </a:ext>
            </a:extLst>
          </p:cNvPr>
          <p:cNvSpPr/>
          <p:nvPr/>
        </p:nvSpPr>
        <p:spPr>
          <a:xfrm>
            <a:off x="8123832" y="1421203"/>
            <a:ext cx="3024336" cy="3600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数字を推定する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211587-6F7D-BB49-9060-E1B7B57DFCB6}"/>
              </a:ext>
            </a:extLst>
          </p:cNvPr>
          <p:cNvSpPr/>
          <p:nvPr/>
        </p:nvSpPr>
        <p:spPr>
          <a:xfrm>
            <a:off x="6816080" y="2311573"/>
            <a:ext cx="46805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CNN</a:t>
            </a:r>
            <a:r>
              <a:rPr kumimoji="1" lang="ja-JP" altLang="en-US">
                <a:solidFill>
                  <a:schemeClr val="tx1"/>
                </a:solidFill>
              </a:rPr>
              <a:t>：畳み込みニューラルネットワーク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12B27C0-EC2C-2744-B222-D85643CC8606}"/>
              </a:ext>
            </a:extLst>
          </p:cNvPr>
          <p:cNvSpPr/>
          <p:nvPr/>
        </p:nvSpPr>
        <p:spPr>
          <a:xfrm>
            <a:off x="6818988" y="3114625"/>
            <a:ext cx="46805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MNIST</a:t>
            </a:r>
            <a:r>
              <a:rPr kumimoji="1" lang="ja-JP" altLang="en-US">
                <a:solidFill>
                  <a:schemeClr val="tx1"/>
                </a:solidFill>
              </a:rPr>
              <a:t>データベース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23A4A42-5301-6742-B5FF-E1A4482522AD}"/>
              </a:ext>
            </a:extLst>
          </p:cNvPr>
          <p:cNvSpPr/>
          <p:nvPr/>
        </p:nvSpPr>
        <p:spPr>
          <a:xfrm>
            <a:off x="1091444" y="4437112"/>
            <a:ext cx="1224136" cy="1224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6000" i="1" dirty="0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Brush Script MT" panose="03060802040406070304" pitchFamily="66" charset="-122"/>
              </a:rPr>
              <a:t>3</a:t>
            </a:r>
            <a:endParaRPr kumimoji="1" lang="ja-JP" altLang="en-US" sz="6000" i="1" dirty="0" err="1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  <a:cs typeface="Brush Script MT" panose="03060802040406070304" pitchFamily="66" charset="-122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C7EB022-22CC-754A-B66E-547C820F2E09}"/>
              </a:ext>
            </a:extLst>
          </p:cNvPr>
          <p:cNvSpPr/>
          <p:nvPr/>
        </p:nvSpPr>
        <p:spPr>
          <a:xfrm>
            <a:off x="711516" y="5766171"/>
            <a:ext cx="1983992" cy="255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28 x 28</a:t>
            </a:r>
            <a:r>
              <a:rPr kumimoji="1" lang="ja-JP" altLang="en-US">
                <a:solidFill>
                  <a:schemeClr val="tx1"/>
                </a:solidFill>
              </a:rPr>
              <a:t>ピクセル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C369C36-88CC-584D-96F7-CA5C92653B0E}"/>
              </a:ext>
            </a:extLst>
          </p:cNvPr>
          <p:cNvSpPr/>
          <p:nvPr/>
        </p:nvSpPr>
        <p:spPr>
          <a:xfrm>
            <a:off x="2855640" y="4116473"/>
            <a:ext cx="1983992" cy="57606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One-Hot Label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137A4C0-6F3F-6444-A820-05203F8FB8CC}"/>
              </a:ext>
            </a:extLst>
          </p:cNvPr>
          <p:cNvSpPr/>
          <p:nvPr/>
        </p:nvSpPr>
        <p:spPr>
          <a:xfrm>
            <a:off x="2855640" y="4609499"/>
            <a:ext cx="1983992" cy="57606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000100000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244C478-32A2-0541-8758-7795C84CF9B0}"/>
              </a:ext>
            </a:extLst>
          </p:cNvPr>
          <p:cNvSpPr/>
          <p:nvPr/>
        </p:nvSpPr>
        <p:spPr>
          <a:xfrm>
            <a:off x="5450830" y="5021434"/>
            <a:ext cx="2730500" cy="2191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6000" i="1" dirty="0" err="1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  <a:cs typeface="Brush Script MT" panose="03060802040406070304" pitchFamily="66" charset="-122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B0F205D-31CB-9F4C-A2BD-D8E40784BF48}"/>
              </a:ext>
            </a:extLst>
          </p:cNvPr>
          <p:cNvSpPr/>
          <p:nvPr/>
        </p:nvSpPr>
        <p:spPr>
          <a:xfrm>
            <a:off x="5450830" y="5339929"/>
            <a:ext cx="1983992" cy="3056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</a:t>
            </a:r>
            <a:r>
              <a:rPr kumimoji="1" lang="en-US" altLang="ja-JP" dirty="0">
                <a:solidFill>
                  <a:schemeClr val="tx1"/>
                </a:solidFill>
              </a:rPr>
              <a:t> x 784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ベクトル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2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FF2D76-AAEB-3948-ADF7-2057DC077E9A}"/>
              </a:ext>
            </a:extLst>
          </p:cNvPr>
          <p:cNvGrpSpPr/>
          <p:nvPr/>
        </p:nvGrpSpPr>
        <p:grpSpPr>
          <a:xfrm>
            <a:off x="551384" y="476672"/>
            <a:ext cx="6736520" cy="3240360"/>
            <a:chOff x="551384" y="476672"/>
            <a:chExt cx="6736520" cy="324036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76C4A8CC-1578-8C45-A3DB-B259CCF1C492}"/>
                </a:ext>
              </a:extLst>
            </p:cNvPr>
            <p:cNvGrpSpPr/>
            <p:nvPr/>
          </p:nvGrpSpPr>
          <p:grpSpPr>
            <a:xfrm>
              <a:off x="551384" y="485531"/>
              <a:ext cx="1623952" cy="3231501"/>
              <a:chOff x="551384" y="485531"/>
              <a:chExt cx="1623952" cy="3231501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77CF20C7-F197-8148-BD9D-BB8B33F28A11}"/>
                  </a:ext>
                </a:extLst>
              </p:cNvPr>
              <p:cNvGrpSpPr/>
              <p:nvPr/>
            </p:nvGrpSpPr>
            <p:grpSpPr>
              <a:xfrm>
                <a:off x="1147336" y="944724"/>
                <a:ext cx="432048" cy="2304256"/>
                <a:chOff x="1127448" y="980728"/>
                <a:chExt cx="432048" cy="2304256"/>
              </a:xfrm>
            </p:grpSpPr>
            <p:sp>
              <p:nvSpPr>
                <p:cNvPr id="4" name="円/楕円 3">
                  <a:extLst>
                    <a:ext uri="{FF2B5EF4-FFF2-40B4-BE49-F238E27FC236}">
                      <a16:creationId xmlns:a16="http://schemas.microsoft.com/office/drawing/2014/main" id="{AA3339BE-204E-8A46-965B-FA338646093D}"/>
                    </a:ext>
                  </a:extLst>
                </p:cNvPr>
                <p:cNvSpPr/>
                <p:nvPr/>
              </p:nvSpPr>
              <p:spPr>
                <a:xfrm>
                  <a:off x="1127448" y="980728"/>
                  <a:ext cx="432048" cy="432048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C5A92E0C-E583-FB4D-85BA-DC074AE3CFB9}"/>
                    </a:ext>
                  </a:extLst>
                </p:cNvPr>
                <p:cNvSpPr/>
                <p:nvPr/>
              </p:nvSpPr>
              <p:spPr>
                <a:xfrm>
                  <a:off x="1127448" y="1700808"/>
                  <a:ext cx="432048" cy="432048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円/楕円 5">
                  <a:extLst>
                    <a:ext uri="{FF2B5EF4-FFF2-40B4-BE49-F238E27FC236}">
                      <a16:creationId xmlns:a16="http://schemas.microsoft.com/office/drawing/2014/main" id="{02EDA3D2-E6FC-814C-8618-D19D223E3879}"/>
                    </a:ext>
                  </a:extLst>
                </p:cNvPr>
                <p:cNvSpPr/>
                <p:nvPr/>
              </p:nvSpPr>
              <p:spPr>
                <a:xfrm>
                  <a:off x="1127448" y="2852936"/>
                  <a:ext cx="432048" cy="432048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6FCF0039-CB0A-F746-9DE6-33209AEBF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472" y="2276872"/>
                  <a:ext cx="0" cy="43204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4875A8E6-CA18-D242-9087-6346A134FE54}"/>
                  </a:ext>
                </a:extLst>
              </p:cNvPr>
              <p:cNvSpPr/>
              <p:nvPr/>
            </p:nvSpPr>
            <p:spPr>
              <a:xfrm>
                <a:off x="1003320" y="764704"/>
                <a:ext cx="720080" cy="266429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F45AF0E4-C32A-B24B-956B-8677361BA284}"/>
                  </a:ext>
                </a:extLst>
              </p:cNvPr>
              <p:cNvSpPr/>
              <p:nvPr/>
            </p:nvSpPr>
            <p:spPr>
              <a:xfrm>
                <a:off x="551384" y="485531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入力層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2D9FB839-C014-CE41-8135-D9C7748A475D}"/>
                  </a:ext>
                </a:extLst>
              </p:cNvPr>
              <p:cNvSpPr/>
              <p:nvPr/>
            </p:nvSpPr>
            <p:spPr>
              <a:xfrm>
                <a:off x="551384" y="3461915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dirty="0">
                    <a:solidFill>
                      <a:schemeClr val="tx1"/>
                    </a:solidFill>
                  </a:rPr>
                  <a:t>784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ノード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F8A9DD56-5E4F-2049-A697-4B0009790F0D}"/>
                </a:ext>
              </a:extLst>
            </p:cNvPr>
            <p:cNvGrpSpPr/>
            <p:nvPr/>
          </p:nvGrpSpPr>
          <p:grpSpPr>
            <a:xfrm>
              <a:off x="2383816" y="476672"/>
              <a:ext cx="1623952" cy="3231501"/>
              <a:chOff x="551384" y="485531"/>
              <a:chExt cx="1623952" cy="3231501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7BD2BB61-01C3-C343-A68D-F154E2D831D6}"/>
                  </a:ext>
                </a:extLst>
              </p:cNvPr>
              <p:cNvGrpSpPr/>
              <p:nvPr/>
            </p:nvGrpSpPr>
            <p:grpSpPr>
              <a:xfrm>
                <a:off x="1147336" y="944724"/>
                <a:ext cx="432048" cy="2304256"/>
                <a:chOff x="1127448" y="980728"/>
                <a:chExt cx="432048" cy="2304256"/>
              </a:xfrm>
            </p:grpSpPr>
            <p:sp>
              <p:nvSpPr>
                <p:cNvPr id="30" name="円/楕円 29">
                  <a:extLst>
                    <a:ext uri="{FF2B5EF4-FFF2-40B4-BE49-F238E27FC236}">
                      <a16:creationId xmlns:a16="http://schemas.microsoft.com/office/drawing/2014/main" id="{972266FB-C56D-2A4F-ADFA-ABBEC4AF93FE}"/>
                    </a:ext>
                  </a:extLst>
                </p:cNvPr>
                <p:cNvSpPr/>
                <p:nvPr/>
              </p:nvSpPr>
              <p:spPr>
                <a:xfrm>
                  <a:off x="1127448" y="980728"/>
                  <a:ext cx="432048" cy="432048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34E26743-7210-884E-BA66-04BB712A928F}"/>
                    </a:ext>
                  </a:extLst>
                </p:cNvPr>
                <p:cNvSpPr/>
                <p:nvPr/>
              </p:nvSpPr>
              <p:spPr>
                <a:xfrm>
                  <a:off x="1127448" y="1700808"/>
                  <a:ext cx="432048" cy="432048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円/楕円 31">
                  <a:extLst>
                    <a:ext uri="{FF2B5EF4-FFF2-40B4-BE49-F238E27FC236}">
                      <a16:creationId xmlns:a16="http://schemas.microsoft.com/office/drawing/2014/main" id="{8B178C03-E67D-DD45-82EE-26F1802D1E74}"/>
                    </a:ext>
                  </a:extLst>
                </p:cNvPr>
                <p:cNvSpPr/>
                <p:nvPr/>
              </p:nvSpPr>
              <p:spPr>
                <a:xfrm>
                  <a:off x="1127448" y="2852936"/>
                  <a:ext cx="432048" cy="432048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B7F1FFBB-E2F9-6C46-B4AA-42F221EA2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472" y="2276872"/>
                  <a:ext cx="0" cy="43204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角丸四角形 26">
                <a:extLst>
                  <a:ext uri="{FF2B5EF4-FFF2-40B4-BE49-F238E27FC236}">
                    <a16:creationId xmlns:a16="http://schemas.microsoft.com/office/drawing/2014/main" id="{2B3ADB3D-62CE-D447-93E3-350544EE3635}"/>
                  </a:ext>
                </a:extLst>
              </p:cNvPr>
              <p:cNvSpPr/>
              <p:nvPr/>
            </p:nvSpPr>
            <p:spPr>
              <a:xfrm>
                <a:off x="1003320" y="764704"/>
                <a:ext cx="720080" cy="266429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7916692A-F8E7-8849-BC8C-7320C957F2F6}"/>
                  </a:ext>
                </a:extLst>
              </p:cNvPr>
              <p:cNvSpPr/>
              <p:nvPr/>
            </p:nvSpPr>
            <p:spPr>
              <a:xfrm>
                <a:off x="551384" y="485531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ja-JP" altLang="en-US">
                    <a:solidFill>
                      <a:schemeClr val="tx1"/>
                    </a:solidFill>
                  </a:rPr>
                  <a:t>隠れ層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F12165A5-E2ED-3243-885B-973FB9662D25}"/>
                  </a:ext>
                </a:extLst>
              </p:cNvPr>
              <p:cNvSpPr/>
              <p:nvPr/>
            </p:nvSpPr>
            <p:spPr>
              <a:xfrm>
                <a:off x="551384" y="3461915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</a:rPr>
                  <a:t>512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ノード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5D4F7E83-0744-2F43-AE1D-14EF494A2E47}"/>
                </a:ext>
              </a:extLst>
            </p:cNvPr>
            <p:cNvGrpSpPr/>
            <p:nvPr/>
          </p:nvGrpSpPr>
          <p:grpSpPr>
            <a:xfrm>
              <a:off x="3791744" y="485531"/>
              <a:ext cx="1623952" cy="3231501"/>
              <a:chOff x="551384" y="485531"/>
              <a:chExt cx="1623952" cy="3231501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CE1FBF7D-D8DB-0A4E-BCC0-1981E8894789}"/>
                  </a:ext>
                </a:extLst>
              </p:cNvPr>
              <p:cNvGrpSpPr/>
              <p:nvPr/>
            </p:nvGrpSpPr>
            <p:grpSpPr>
              <a:xfrm>
                <a:off x="1147336" y="944724"/>
                <a:ext cx="432048" cy="2304256"/>
                <a:chOff x="1127448" y="980728"/>
                <a:chExt cx="432048" cy="2304256"/>
              </a:xfrm>
            </p:grpSpPr>
            <p:sp>
              <p:nvSpPr>
                <p:cNvPr id="39" name="円/楕円 38">
                  <a:extLst>
                    <a:ext uri="{FF2B5EF4-FFF2-40B4-BE49-F238E27FC236}">
                      <a16:creationId xmlns:a16="http://schemas.microsoft.com/office/drawing/2014/main" id="{0158F3D8-758C-7E4B-B745-1D67B8648E02}"/>
                    </a:ext>
                  </a:extLst>
                </p:cNvPr>
                <p:cNvSpPr/>
                <p:nvPr/>
              </p:nvSpPr>
              <p:spPr>
                <a:xfrm>
                  <a:off x="1127448" y="980728"/>
                  <a:ext cx="432048" cy="432048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円/楕円 39">
                  <a:extLst>
                    <a:ext uri="{FF2B5EF4-FFF2-40B4-BE49-F238E27FC236}">
                      <a16:creationId xmlns:a16="http://schemas.microsoft.com/office/drawing/2014/main" id="{E46A6056-F78E-7948-8A0B-AA91818F61A4}"/>
                    </a:ext>
                  </a:extLst>
                </p:cNvPr>
                <p:cNvSpPr/>
                <p:nvPr/>
              </p:nvSpPr>
              <p:spPr>
                <a:xfrm>
                  <a:off x="1127448" y="1700808"/>
                  <a:ext cx="432048" cy="432048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円/楕円 40">
                  <a:extLst>
                    <a:ext uri="{FF2B5EF4-FFF2-40B4-BE49-F238E27FC236}">
                      <a16:creationId xmlns:a16="http://schemas.microsoft.com/office/drawing/2014/main" id="{1C41471A-1759-144C-A555-A337BC9A8096}"/>
                    </a:ext>
                  </a:extLst>
                </p:cNvPr>
                <p:cNvSpPr/>
                <p:nvPr/>
              </p:nvSpPr>
              <p:spPr>
                <a:xfrm>
                  <a:off x="1127448" y="2852936"/>
                  <a:ext cx="432048" cy="432048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3929AC34-691B-5445-831D-2140A0306A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472" y="2276872"/>
                  <a:ext cx="0" cy="43204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角丸四角形 35">
                <a:extLst>
                  <a:ext uri="{FF2B5EF4-FFF2-40B4-BE49-F238E27FC236}">
                    <a16:creationId xmlns:a16="http://schemas.microsoft.com/office/drawing/2014/main" id="{4082358F-24BA-F748-89A8-9AABC641552F}"/>
                  </a:ext>
                </a:extLst>
              </p:cNvPr>
              <p:cNvSpPr/>
              <p:nvPr/>
            </p:nvSpPr>
            <p:spPr>
              <a:xfrm>
                <a:off x="1003320" y="764704"/>
                <a:ext cx="720080" cy="266429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861B22B9-6109-CD4B-B211-900A9885DFEA}"/>
                  </a:ext>
                </a:extLst>
              </p:cNvPr>
              <p:cNvSpPr/>
              <p:nvPr/>
            </p:nvSpPr>
            <p:spPr>
              <a:xfrm>
                <a:off x="551384" y="485531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隠れ層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DEFFD8CF-6D86-244B-88E8-FC5E2CC57FB7}"/>
                  </a:ext>
                </a:extLst>
              </p:cNvPr>
              <p:cNvSpPr/>
              <p:nvPr/>
            </p:nvSpPr>
            <p:spPr>
              <a:xfrm>
                <a:off x="551384" y="3461915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</a:rPr>
                  <a:t>512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ノード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313EED4C-A65A-5140-B761-5A0A51697D8F}"/>
                </a:ext>
              </a:extLst>
            </p:cNvPr>
            <p:cNvGrpSpPr/>
            <p:nvPr/>
          </p:nvGrpSpPr>
          <p:grpSpPr>
            <a:xfrm>
              <a:off x="5663952" y="476672"/>
              <a:ext cx="1623952" cy="3231501"/>
              <a:chOff x="551384" y="485531"/>
              <a:chExt cx="1623952" cy="3231501"/>
            </a:xfrm>
          </p:grpSpPr>
          <p:grpSp>
            <p:nvGrpSpPr>
              <p:cNvPr id="44" name="グループ化 43">
                <a:extLst>
                  <a:ext uri="{FF2B5EF4-FFF2-40B4-BE49-F238E27FC236}">
                    <a16:creationId xmlns:a16="http://schemas.microsoft.com/office/drawing/2014/main" id="{D693F691-98AA-DA49-88F1-33ADA58BB76A}"/>
                  </a:ext>
                </a:extLst>
              </p:cNvPr>
              <p:cNvGrpSpPr/>
              <p:nvPr/>
            </p:nvGrpSpPr>
            <p:grpSpPr>
              <a:xfrm>
                <a:off x="1147336" y="944724"/>
                <a:ext cx="432048" cy="2304256"/>
                <a:chOff x="1127448" y="980728"/>
                <a:chExt cx="432048" cy="2304256"/>
              </a:xfrm>
            </p:grpSpPr>
            <p:sp>
              <p:nvSpPr>
                <p:cNvPr id="48" name="円/楕円 47">
                  <a:extLst>
                    <a:ext uri="{FF2B5EF4-FFF2-40B4-BE49-F238E27FC236}">
                      <a16:creationId xmlns:a16="http://schemas.microsoft.com/office/drawing/2014/main" id="{9C88501F-37B4-6746-8681-076E63082940}"/>
                    </a:ext>
                  </a:extLst>
                </p:cNvPr>
                <p:cNvSpPr/>
                <p:nvPr/>
              </p:nvSpPr>
              <p:spPr>
                <a:xfrm>
                  <a:off x="1127448" y="980728"/>
                  <a:ext cx="432048" cy="432048"/>
                </a:xfrm>
                <a:prstGeom prst="ellipse">
                  <a:avLst/>
                </a:prstGeom>
                <a:solidFill>
                  <a:srgbClr val="FFE1E5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円/楕円 48">
                  <a:extLst>
                    <a:ext uri="{FF2B5EF4-FFF2-40B4-BE49-F238E27FC236}">
                      <a16:creationId xmlns:a16="http://schemas.microsoft.com/office/drawing/2014/main" id="{A03340C2-5857-9D47-88DD-78C5A545E479}"/>
                    </a:ext>
                  </a:extLst>
                </p:cNvPr>
                <p:cNvSpPr/>
                <p:nvPr/>
              </p:nvSpPr>
              <p:spPr>
                <a:xfrm>
                  <a:off x="1127448" y="1700808"/>
                  <a:ext cx="432048" cy="432048"/>
                </a:xfrm>
                <a:prstGeom prst="ellipse">
                  <a:avLst/>
                </a:prstGeom>
                <a:solidFill>
                  <a:srgbClr val="FFE1E5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76123D48-8809-C34F-B7ED-33FE39AFE6E3}"/>
                    </a:ext>
                  </a:extLst>
                </p:cNvPr>
                <p:cNvSpPr/>
                <p:nvPr/>
              </p:nvSpPr>
              <p:spPr>
                <a:xfrm>
                  <a:off x="1127448" y="2852936"/>
                  <a:ext cx="432048" cy="432048"/>
                </a:xfrm>
                <a:prstGeom prst="ellipse">
                  <a:avLst/>
                </a:prstGeom>
                <a:solidFill>
                  <a:srgbClr val="FFE1E5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C07F6F07-63E5-FB4F-9B8C-777116179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3472" y="2276872"/>
                  <a:ext cx="0" cy="43204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角丸四角形 44">
                <a:extLst>
                  <a:ext uri="{FF2B5EF4-FFF2-40B4-BE49-F238E27FC236}">
                    <a16:creationId xmlns:a16="http://schemas.microsoft.com/office/drawing/2014/main" id="{83EAF010-F389-1041-A46F-E1B1089C3C9B}"/>
                  </a:ext>
                </a:extLst>
              </p:cNvPr>
              <p:cNvSpPr/>
              <p:nvPr/>
            </p:nvSpPr>
            <p:spPr>
              <a:xfrm>
                <a:off x="1003320" y="764704"/>
                <a:ext cx="720080" cy="266429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8A0CC998-5463-A949-8CB4-6D3956717AB2}"/>
                  </a:ext>
                </a:extLst>
              </p:cNvPr>
              <p:cNvSpPr/>
              <p:nvPr/>
            </p:nvSpPr>
            <p:spPr>
              <a:xfrm>
                <a:off x="551384" y="485531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出力層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id="{369A6C55-25DF-7149-8030-1A46867C9B8D}"/>
                  </a:ext>
                </a:extLst>
              </p:cNvPr>
              <p:cNvSpPr/>
              <p:nvPr/>
            </p:nvSpPr>
            <p:spPr>
              <a:xfrm>
                <a:off x="551384" y="3461915"/>
                <a:ext cx="1623952" cy="25511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dirty="0">
                    <a:solidFill>
                      <a:schemeClr val="tx1"/>
                    </a:solidFill>
                  </a:rPr>
                  <a:t>10</a:t>
                </a:r>
                <a:r>
                  <a:rPr kumimoji="1" lang="ja-JP" altLang="en-US">
                    <a:solidFill>
                      <a:schemeClr val="tx1"/>
                    </a:solidFill>
                  </a:rPr>
                  <a:t>ノード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2B55C686-4EED-F34A-B4B7-FFFDA1E7D3F4}"/>
                </a:ext>
              </a:extLst>
            </p:cNvPr>
            <p:cNvCxnSpPr>
              <a:stCxn id="4" idx="6"/>
              <a:endCxn id="30" idx="2"/>
            </p:cNvCxnSpPr>
            <p:nvPr/>
          </p:nvCxnSpPr>
          <p:spPr>
            <a:xfrm flipV="1">
              <a:off x="1579384" y="1151889"/>
              <a:ext cx="1400384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4103A67F-0F82-9C43-921A-D1D52CE67782}"/>
                </a:ext>
              </a:extLst>
            </p:cNvPr>
            <p:cNvCxnSpPr>
              <a:cxnSpLocks/>
              <a:stCxn id="4" idx="6"/>
              <a:endCxn id="31" idx="2"/>
            </p:cNvCxnSpPr>
            <p:nvPr/>
          </p:nvCxnSpPr>
          <p:spPr>
            <a:xfrm>
              <a:off x="1579384" y="1160748"/>
              <a:ext cx="1400384" cy="71122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9668C18E-F479-B741-8F82-AA4AAC1E3851}"/>
                </a:ext>
              </a:extLst>
            </p:cNvPr>
            <p:cNvCxnSpPr>
              <a:cxnSpLocks/>
              <a:stCxn id="4" idx="6"/>
              <a:endCxn id="32" idx="2"/>
            </p:cNvCxnSpPr>
            <p:nvPr/>
          </p:nvCxnSpPr>
          <p:spPr>
            <a:xfrm>
              <a:off x="1579384" y="1160748"/>
              <a:ext cx="1400384" cy="186334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>
              <a:extLst>
                <a:ext uri="{FF2B5EF4-FFF2-40B4-BE49-F238E27FC236}">
                  <a16:creationId xmlns:a16="http://schemas.microsoft.com/office/drawing/2014/main" id="{FBA749F7-07B7-2843-BE19-BA1DD0F445D0}"/>
                </a:ext>
              </a:extLst>
            </p:cNvPr>
            <p:cNvCxnSpPr>
              <a:cxnSpLocks/>
              <a:stCxn id="5" idx="6"/>
              <a:endCxn id="30" idx="2"/>
            </p:cNvCxnSpPr>
            <p:nvPr/>
          </p:nvCxnSpPr>
          <p:spPr>
            <a:xfrm flipV="1">
              <a:off x="1579384" y="1151889"/>
              <a:ext cx="1400384" cy="7289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5190D116-01DD-1049-B360-9F0750A7F885}"/>
                </a:ext>
              </a:extLst>
            </p:cNvPr>
            <p:cNvCxnSpPr>
              <a:cxnSpLocks/>
              <a:stCxn id="5" idx="6"/>
              <a:endCxn id="31" idx="2"/>
            </p:cNvCxnSpPr>
            <p:nvPr/>
          </p:nvCxnSpPr>
          <p:spPr>
            <a:xfrm flipV="1">
              <a:off x="1579384" y="1871969"/>
              <a:ext cx="1400384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EBF066FD-DC87-9648-91E2-869A7000A246}"/>
                </a:ext>
              </a:extLst>
            </p:cNvPr>
            <p:cNvCxnSpPr>
              <a:cxnSpLocks/>
              <a:stCxn id="5" idx="6"/>
              <a:endCxn id="32" idx="2"/>
            </p:cNvCxnSpPr>
            <p:nvPr/>
          </p:nvCxnSpPr>
          <p:spPr>
            <a:xfrm>
              <a:off x="1579384" y="1880828"/>
              <a:ext cx="1400384" cy="114326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5CF366F0-C6D3-884B-B391-7E68F40F19A1}"/>
                </a:ext>
              </a:extLst>
            </p:cNvPr>
            <p:cNvCxnSpPr>
              <a:cxnSpLocks/>
              <a:stCxn id="6" idx="6"/>
              <a:endCxn id="30" idx="2"/>
            </p:cNvCxnSpPr>
            <p:nvPr/>
          </p:nvCxnSpPr>
          <p:spPr>
            <a:xfrm flipV="1">
              <a:off x="1579384" y="1151889"/>
              <a:ext cx="1400384" cy="188106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EE680D88-7085-B749-8C8A-42BE2F8335E3}"/>
                </a:ext>
              </a:extLst>
            </p:cNvPr>
            <p:cNvCxnSpPr>
              <a:cxnSpLocks/>
              <a:stCxn id="6" idx="6"/>
              <a:endCxn id="31" idx="2"/>
            </p:cNvCxnSpPr>
            <p:nvPr/>
          </p:nvCxnSpPr>
          <p:spPr>
            <a:xfrm flipV="1">
              <a:off x="1579384" y="1871969"/>
              <a:ext cx="1400384" cy="11609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6F6BF6F9-F7E6-F942-AC50-2C2699BBCDF2}"/>
                </a:ext>
              </a:extLst>
            </p:cNvPr>
            <p:cNvCxnSpPr>
              <a:cxnSpLocks/>
              <a:stCxn id="6" idx="6"/>
              <a:endCxn id="32" idx="2"/>
            </p:cNvCxnSpPr>
            <p:nvPr/>
          </p:nvCxnSpPr>
          <p:spPr>
            <a:xfrm flipV="1">
              <a:off x="1579384" y="3024097"/>
              <a:ext cx="1400384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EB6B29D2-9A54-3C42-A3C0-B0B6F71D9A21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>
              <a:off x="3411816" y="3024097"/>
              <a:ext cx="975880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41943072-A7FB-BC44-AB0B-7D4D83F4FC01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 flipV="1">
              <a:off x="3411816" y="1880828"/>
              <a:ext cx="975880" cy="114326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>
              <a:extLst>
                <a:ext uri="{FF2B5EF4-FFF2-40B4-BE49-F238E27FC236}">
                  <a16:creationId xmlns:a16="http://schemas.microsoft.com/office/drawing/2014/main" id="{F7EC48E5-51FA-2D4D-95E6-A23E77B02132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3411816" y="1160748"/>
              <a:ext cx="975880" cy="186334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CA8F2035-0F2A-1D47-B0E1-5C891F86C5CA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3411816" y="1160748"/>
              <a:ext cx="975880" cy="71122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1E6E4B59-014E-5A48-AF06-4BC793B7D260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3411816" y="1871969"/>
              <a:ext cx="975880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20D79956-D54B-A44B-97E9-47FB17766FB3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3411816" y="1871969"/>
              <a:ext cx="975880" cy="11609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>
              <a:extLst>
                <a:ext uri="{FF2B5EF4-FFF2-40B4-BE49-F238E27FC236}">
                  <a16:creationId xmlns:a16="http://schemas.microsoft.com/office/drawing/2014/main" id="{B370F716-5579-9A41-896C-CD38223DBD32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>
              <a:off x="3411816" y="1151889"/>
              <a:ext cx="975880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4FD78480-481C-1446-AB0B-E0AD5345304B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3411816" y="1151889"/>
              <a:ext cx="975880" cy="7289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>
              <a:extLst>
                <a:ext uri="{FF2B5EF4-FFF2-40B4-BE49-F238E27FC236}">
                  <a16:creationId xmlns:a16="http://schemas.microsoft.com/office/drawing/2014/main" id="{400910F9-77AF-9F4B-8DBB-B7C11F9BC2C7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>
              <a:off x="3411816" y="1151889"/>
              <a:ext cx="975880" cy="188106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矢印コネクタ 105">
              <a:extLst>
                <a:ext uri="{FF2B5EF4-FFF2-40B4-BE49-F238E27FC236}">
                  <a16:creationId xmlns:a16="http://schemas.microsoft.com/office/drawing/2014/main" id="{7DCD2489-4338-8541-A905-CB8DAC3007A2}"/>
                </a:ext>
              </a:extLst>
            </p:cNvPr>
            <p:cNvCxnSpPr/>
            <p:nvPr/>
          </p:nvCxnSpPr>
          <p:spPr>
            <a:xfrm flipV="1">
              <a:off x="4839632" y="1151889"/>
              <a:ext cx="1400384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438C2508-FE2E-474C-8C91-936BF8299F22}"/>
                </a:ext>
              </a:extLst>
            </p:cNvPr>
            <p:cNvCxnSpPr>
              <a:cxnSpLocks/>
            </p:cNvCxnSpPr>
            <p:nvPr/>
          </p:nvCxnSpPr>
          <p:spPr>
            <a:xfrm>
              <a:off x="4839632" y="1160748"/>
              <a:ext cx="1400384" cy="71122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13595947-1D26-C642-BA86-A891EBA118FA}"/>
                </a:ext>
              </a:extLst>
            </p:cNvPr>
            <p:cNvCxnSpPr>
              <a:cxnSpLocks/>
            </p:cNvCxnSpPr>
            <p:nvPr/>
          </p:nvCxnSpPr>
          <p:spPr>
            <a:xfrm>
              <a:off x="4839632" y="1160748"/>
              <a:ext cx="1400384" cy="186334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E2DFC5D9-2297-CD4C-B23C-8B6A8F205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632" y="1151889"/>
              <a:ext cx="1400384" cy="7289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22566C58-9623-6045-88E2-49616F3FC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632" y="1871969"/>
              <a:ext cx="1400384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矢印コネクタ 110">
              <a:extLst>
                <a:ext uri="{FF2B5EF4-FFF2-40B4-BE49-F238E27FC236}">
                  <a16:creationId xmlns:a16="http://schemas.microsoft.com/office/drawing/2014/main" id="{4CC27786-B6AB-1044-BADF-E383074D9FC3}"/>
                </a:ext>
              </a:extLst>
            </p:cNvPr>
            <p:cNvCxnSpPr>
              <a:cxnSpLocks/>
            </p:cNvCxnSpPr>
            <p:nvPr/>
          </p:nvCxnSpPr>
          <p:spPr>
            <a:xfrm>
              <a:off x="4839632" y="1880828"/>
              <a:ext cx="1400384" cy="114326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矢印コネクタ 111">
              <a:extLst>
                <a:ext uri="{FF2B5EF4-FFF2-40B4-BE49-F238E27FC236}">
                  <a16:creationId xmlns:a16="http://schemas.microsoft.com/office/drawing/2014/main" id="{1BFAFFCC-7D73-E043-B373-EBFFA0ABD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632" y="1151889"/>
              <a:ext cx="1400384" cy="188106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矢印コネクタ 112">
              <a:extLst>
                <a:ext uri="{FF2B5EF4-FFF2-40B4-BE49-F238E27FC236}">
                  <a16:creationId xmlns:a16="http://schemas.microsoft.com/office/drawing/2014/main" id="{B990A02E-44CE-9B4C-B1D5-545F934A0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632" y="1871969"/>
              <a:ext cx="1400384" cy="11609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矢印コネクタ 113">
              <a:extLst>
                <a:ext uri="{FF2B5EF4-FFF2-40B4-BE49-F238E27FC236}">
                  <a16:creationId xmlns:a16="http://schemas.microsoft.com/office/drawing/2014/main" id="{5ADE777C-F37C-6D45-8207-5265B82B8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632" y="3024097"/>
              <a:ext cx="1400384" cy="885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619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B0634812-6944-FD49-A359-2CE0540F9CDF}"/>
              </a:ext>
            </a:extLst>
          </p:cNvPr>
          <p:cNvGrpSpPr/>
          <p:nvPr/>
        </p:nvGrpSpPr>
        <p:grpSpPr>
          <a:xfrm>
            <a:off x="551383" y="548680"/>
            <a:ext cx="3890948" cy="2160240"/>
            <a:chOff x="551383" y="548680"/>
            <a:chExt cx="3890948" cy="2160240"/>
          </a:xfrm>
        </p:grpSpPr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679B13A2-5D3A-8F44-92E1-7AE8B3933EB7}"/>
                </a:ext>
              </a:extLst>
            </p:cNvPr>
            <p:cNvGrpSpPr/>
            <p:nvPr/>
          </p:nvGrpSpPr>
          <p:grpSpPr>
            <a:xfrm>
              <a:off x="1332727" y="860715"/>
              <a:ext cx="288032" cy="1536171"/>
              <a:chOff x="1127448" y="980728"/>
              <a:chExt cx="432048" cy="2304256"/>
            </a:xfrm>
          </p:grpSpPr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A8A3A0AC-DA3F-E54B-A389-9FB67AAA66A9}"/>
                  </a:ext>
                </a:extLst>
              </p:cNvPr>
              <p:cNvSpPr/>
              <p:nvPr/>
            </p:nvSpPr>
            <p:spPr>
              <a:xfrm>
                <a:off x="1127448" y="980728"/>
                <a:ext cx="432048" cy="432048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94AFDF6D-9127-9340-B3C8-312750FC5E76}"/>
                  </a:ext>
                </a:extLst>
              </p:cNvPr>
              <p:cNvSpPr/>
              <p:nvPr/>
            </p:nvSpPr>
            <p:spPr>
              <a:xfrm>
                <a:off x="1127448" y="1700808"/>
                <a:ext cx="432048" cy="432048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F6C961E3-9A62-C54B-8EE4-0FF04DA0F448}"/>
                  </a:ext>
                </a:extLst>
              </p:cNvPr>
              <p:cNvSpPr/>
              <p:nvPr/>
            </p:nvSpPr>
            <p:spPr>
              <a:xfrm>
                <a:off x="1127448" y="2852936"/>
                <a:ext cx="432048" cy="432048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E5483C4-1BED-3740-BEDE-7A77D9B74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472" y="2276872"/>
                <a:ext cx="0" cy="43204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角丸四角形 60">
              <a:extLst>
                <a:ext uri="{FF2B5EF4-FFF2-40B4-BE49-F238E27FC236}">
                  <a16:creationId xmlns:a16="http://schemas.microsoft.com/office/drawing/2014/main" id="{F7DFF3FF-D94B-554C-8BF0-7A962ED5D0E7}"/>
                </a:ext>
              </a:extLst>
            </p:cNvPr>
            <p:cNvSpPr/>
            <p:nvPr/>
          </p:nvSpPr>
          <p:spPr>
            <a:xfrm>
              <a:off x="1223459" y="740701"/>
              <a:ext cx="480053" cy="1776197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D4E5FD93-24CE-124D-977A-360B9F3AD36E}"/>
                </a:ext>
              </a:extLst>
            </p:cNvPr>
            <p:cNvSpPr/>
            <p:nvPr/>
          </p:nvSpPr>
          <p:spPr>
            <a:xfrm>
              <a:off x="551383" y="554586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入力層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F98ECBD2-E227-114D-8B66-25B9D08D4A2A}"/>
                </a:ext>
              </a:extLst>
            </p:cNvPr>
            <p:cNvSpPr/>
            <p:nvPr/>
          </p:nvSpPr>
          <p:spPr>
            <a:xfrm>
              <a:off x="551383" y="2538842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784</a:t>
              </a:r>
              <a:r>
                <a:rPr kumimoji="1" lang="ja-JP" altLang="en-US" sz="1100">
                  <a:solidFill>
                    <a:schemeClr val="tx1"/>
                  </a:solidFill>
                </a:rPr>
                <a:t>ノード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2B1223BC-4B32-7342-86A8-2DC3C908B83D}"/>
                </a:ext>
              </a:extLst>
            </p:cNvPr>
            <p:cNvGrpSpPr/>
            <p:nvPr/>
          </p:nvGrpSpPr>
          <p:grpSpPr>
            <a:xfrm>
              <a:off x="2170305" y="854809"/>
              <a:ext cx="288032" cy="1536171"/>
              <a:chOff x="1127448" y="980728"/>
              <a:chExt cx="432048" cy="2304256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130B0031-31F7-C245-8720-48C1A8F23189}"/>
                  </a:ext>
                </a:extLst>
              </p:cNvPr>
              <p:cNvSpPr/>
              <p:nvPr/>
            </p:nvSpPr>
            <p:spPr>
              <a:xfrm>
                <a:off x="1127448" y="980728"/>
                <a:ext cx="432048" cy="43204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264D850B-4FBE-9E4D-9C72-5079C73DF066}"/>
                  </a:ext>
                </a:extLst>
              </p:cNvPr>
              <p:cNvSpPr/>
              <p:nvPr/>
            </p:nvSpPr>
            <p:spPr>
              <a:xfrm>
                <a:off x="1127448" y="1700808"/>
                <a:ext cx="432048" cy="43204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2669645E-6EEE-7242-A08F-9A4389884FB2}"/>
                  </a:ext>
                </a:extLst>
              </p:cNvPr>
              <p:cNvSpPr/>
              <p:nvPr/>
            </p:nvSpPr>
            <p:spPr>
              <a:xfrm>
                <a:off x="1127448" y="2852936"/>
                <a:ext cx="432048" cy="43204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AF9690E4-69CB-2641-AFD9-3BDD429F2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472" y="2276872"/>
                <a:ext cx="0" cy="43204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A0DBA685-0215-D743-B8BD-2401A6760A75}"/>
                </a:ext>
              </a:extLst>
            </p:cNvPr>
            <p:cNvSpPr/>
            <p:nvPr/>
          </p:nvSpPr>
          <p:spPr>
            <a:xfrm>
              <a:off x="2074295" y="734795"/>
              <a:ext cx="480053" cy="1776197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DFC80887-D15D-6C4F-8027-F2EDB4E2457E}"/>
                </a:ext>
              </a:extLst>
            </p:cNvPr>
            <p:cNvSpPr/>
            <p:nvPr/>
          </p:nvSpPr>
          <p:spPr>
            <a:xfrm>
              <a:off x="1773004" y="548680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隠れ層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07FCD676-CEF1-B045-B38E-BC046C5B2C83}"/>
                </a:ext>
              </a:extLst>
            </p:cNvPr>
            <p:cNvSpPr/>
            <p:nvPr/>
          </p:nvSpPr>
          <p:spPr>
            <a:xfrm>
              <a:off x="1773004" y="2532936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512</a:t>
              </a:r>
              <a:r>
                <a:rPr kumimoji="1" lang="ja-JP" altLang="en-US" sz="1100">
                  <a:solidFill>
                    <a:schemeClr val="tx1"/>
                  </a:solidFill>
                </a:rPr>
                <a:t>ノード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41B5E5D7-DAEE-2647-9FA8-45AE869215B3}"/>
                </a:ext>
              </a:extLst>
            </p:cNvPr>
            <p:cNvGrpSpPr/>
            <p:nvPr/>
          </p:nvGrpSpPr>
          <p:grpSpPr>
            <a:xfrm>
              <a:off x="2964909" y="860715"/>
              <a:ext cx="288032" cy="1536171"/>
              <a:chOff x="1127448" y="980728"/>
              <a:chExt cx="432048" cy="2304256"/>
            </a:xfrm>
          </p:grpSpPr>
          <p:sp>
            <p:nvSpPr>
              <p:cNvPr id="48" name="円/楕円 47">
                <a:extLst>
                  <a:ext uri="{FF2B5EF4-FFF2-40B4-BE49-F238E27FC236}">
                    <a16:creationId xmlns:a16="http://schemas.microsoft.com/office/drawing/2014/main" id="{ED5FB297-7589-1B4E-8409-56539CA3659F}"/>
                  </a:ext>
                </a:extLst>
              </p:cNvPr>
              <p:cNvSpPr/>
              <p:nvPr/>
            </p:nvSpPr>
            <p:spPr>
              <a:xfrm>
                <a:off x="1127448" y="980728"/>
                <a:ext cx="432048" cy="43204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id="{D529C89B-AE1E-F147-8E35-435205B0DE2B}"/>
                  </a:ext>
                </a:extLst>
              </p:cNvPr>
              <p:cNvSpPr/>
              <p:nvPr/>
            </p:nvSpPr>
            <p:spPr>
              <a:xfrm>
                <a:off x="1127448" y="1700808"/>
                <a:ext cx="432048" cy="43204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円/楕円 49">
                <a:extLst>
                  <a:ext uri="{FF2B5EF4-FFF2-40B4-BE49-F238E27FC236}">
                    <a16:creationId xmlns:a16="http://schemas.microsoft.com/office/drawing/2014/main" id="{7C9B0BAF-E501-7C4C-AD16-4695E33E9B50}"/>
                  </a:ext>
                </a:extLst>
              </p:cNvPr>
              <p:cNvSpPr/>
              <p:nvPr/>
            </p:nvSpPr>
            <p:spPr>
              <a:xfrm>
                <a:off x="1127448" y="2852936"/>
                <a:ext cx="432048" cy="432048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D77DED12-3990-FE49-858A-2B32DF16AC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472" y="2276872"/>
                <a:ext cx="0" cy="43204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角丸四角形 44">
              <a:extLst>
                <a:ext uri="{FF2B5EF4-FFF2-40B4-BE49-F238E27FC236}">
                  <a16:creationId xmlns:a16="http://schemas.microsoft.com/office/drawing/2014/main" id="{AF7ABC51-1332-E946-A5C3-3A2183809B21}"/>
                </a:ext>
              </a:extLst>
            </p:cNvPr>
            <p:cNvSpPr/>
            <p:nvPr/>
          </p:nvSpPr>
          <p:spPr>
            <a:xfrm>
              <a:off x="2868899" y="740701"/>
              <a:ext cx="480053" cy="1776197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9C68AC1-2401-B04F-AFB8-00A6751D73E8}"/>
                </a:ext>
              </a:extLst>
            </p:cNvPr>
            <p:cNvSpPr/>
            <p:nvPr/>
          </p:nvSpPr>
          <p:spPr>
            <a:xfrm>
              <a:off x="2567608" y="554586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隠れ層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0E9A0DC2-3D36-EA44-ADF4-DAA582664252}"/>
                </a:ext>
              </a:extLst>
            </p:cNvPr>
            <p:cNvSpPr/>
            <p:nvPr/>
          </p:nvSpPr>
          <p:spPr>
            <a:xfrm>
              <a:off x="2567608" y="2538842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512</a:t>
              </a:r>
              <a:r>
                <a:rPr kumimoji="1" lang="ja-JP" altLang="en-US" sz="1100">
                  <a:solidFill>
                    <a:schemeClr val="tx1"/>
                  </a:solidFill>
                </a:rPr>
                <a:t>ノード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33652CCE-8CC3-0848-A6EE-642C09B1557F}"/>
                </a:ext>
              </a:extLst>
            </p:cNvPr>
            <p:cNvGrpSpPr/>
            <p:nvPr/>
          </p:nvGrpSpPr>
          <p:grpSpPr>
            <a:xfrm>
              <a:off x="3756997" y="854809"/>
              <a:ext cx="288032" cy="1536171"/>
              <a:chOff x="1127448" y="980728"/>
              <a:chExt cx="432048" cy="2304256"/>
            </a:xfrm>
          </p:grpSpPr>
          <p:sp>
            <p:nvSpPr>
              <p:cNvPr id="40" name="円/楕円 39">
                <a:extLst>
                  <a:ext uri="{FF2B5EF4-FFF2-40B4-BE49-F238E27FC236}">
                    <a16:creationId xmlns:a16="http://schemas.microsoft.com/office/drawing/2014/main" id="{3834B5A5-F31E-1A4F-89C6-CCFCDA53559A}"/>
                  </a:ext>
                </a:extLst>
              </p:cNvPr>
              <p:cNvSpPr/>
              <p:nvPr/>
            </p:nvSpPr>
            <p:spPr>
              <a:xfrm>
                <a:off x="1127448" y="980728"/>
                <a:ext cx="432048" cy="432048"/>
              </a:xfrm>
              <a:prstGeom prst="ellipse">
                <a:avLst/>
              </a:prstGeom>
              <a:solidFill>
                <a:srgbClr val="FFE1E5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円/楕円 40">
                <a:extLst>
                  <a:ext uri="{FF2B5EF4-FFF2-40B4-BE49-F238E27FC236}">
                    <a16:creationId xmlns:a16="http://schemas.microsoft.com/office/drawing/2014/main" id="{5085620E-7312-384A-A5ED-59449339A47F}"/>
                  </a:ext>
                </a:extLst>
              </p:cNvPr>
              <p:cNvSpPr/>
              <p:nvPr/>
            </p:nvSpPr>
            <p:spPr>
              <a:xfrm>
                <a:off x="1127448" y="1700808"/>
                <a:ext cx="432048" cy="432048"/>
              </a:xfrm>
              <a:prstGeom prst="ellipse">
                <a:avLst/>
              </a:prstGeom>
              <a:solidFill>
                <a:srgbClr val="FFE1E5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円/楕円 41">
                <a:extLst>
                  <a:ext uri="{FF2B5EF4-FFF2-40B4-BE49-F238E27FC236}">
                    <a16:creationId xmlns:a16="http://schemas.microsoft.com/office/drawing/2014/main" id="{177B826E-03FF-FD4F-969A-27444719E87E}"/>
                  </a:ext>
                </a:extLst>
              </p:cNvPr>
              <p:cNvSpPr/>
              <p:nvPr/>
            </p:nvSpPr>
            <p:spPr>
              <a:xfrm>
                <a:off x="1127448" y="2852936"/>
                <a:ext cx="432048" cy="432048"/>
              </a:xfrm>
              <a:prstGeom prst="ellipse">
                <a:avLst/>
              </a:prstGeom>
              <a:solidFill>
                <a:srgbClr val="FFE1E5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sz="11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621D9057-91DB-824B-880D-921F3CEEA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472" y="2276872"/>
                <a:ext cx="0" cy="43204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角丸四角形 36">
              <a:extLst>
                <a:ext uri="{FF2B5EF4-FFF2-40B4-BE49-F238E27FC236}">
                  <a16:creationId xmlns:a16="http://schemas.microsoft.com/office/drawing/2014/main" id="{3437213A-A12A-1143-8ED9-EB7FABC34083}"/>
                </a:ext>
              </a:extLst>
            </p:cNvPr>
            <p:cNvSpPr/>
            <p:nvPr/>
          </p:nvSpPr>
          <p:spPr>
            <a:xfrm>
              <a:off x="3660987" y="734795"/>
              <a:ext cx="480053" cy="1776197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52A1E75A-3C68-B948-ACEA-A41026EE201E}"/>
                </a:ext>
              </a:extLst>
            </p:cNvPr>
            <p:cNvSpPr/>
            <p:nvPr/>
          </p:nvSpPr>
          <p:spPr>
            <a:xfrm>
              <a:off x="3359696" y="548680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出力層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4C5122-5B85-CE40-BDE4-BCDA0178C6A6}"/>
                </a:ext>
              </a:extLst>
            </p:cNvPr>
            <p:cNvSpPr/>
            <p:nvPr/>
          </p:nvSpPr>
          <p:spPr>
            <a:xfrm>
              <a:off x="3359696" y="2532936"/>
              <a:ext cx="1082635" cy="17007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10</a:t>
              </a:r>
              <a:r>
                <a:rPr kumimoji="1" lang="ja-JP" altLang="en-US" sz="1100">
                  <a:solidFill>
                    <a:schemeClr val="tx1"/>
                  </a:solidFill>
                </a:rPr>
                <a:t>ノード</a:t>
              </a:r>
              <a:endParaRPr kumimoji="1" lang="ja-JP" altLang="en-US" sz="11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E9F67C0A-BE7F-8A42-B1B2-A9E291112854}"/>
                </a:ext>
              </a:extLst>
            </p:cNvPr>
            <p:cNvCxnSpPr>
              <a:stCxn id="64" idx="6"/>
              <a:endCxn id="56" idx="2"/>
            </p:cNvCxnSpPr>
            <p:nvPr/>
          </p:nvCxnSpPr>
          <p:spPr>
            <a:xfrm flipV="1">
              <a:off x="1620759" y="998825"/>
              <a:ext cx="549546" cy="590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2AE5F88C-AE15-9A4D-8398-4177B7FF2F6E}"/>
                </a:ext>
              </a:extLst>
            </p:cNvPr>
            <p:cNvCxnSpPr>
              <a:cxnSpLocks/>
              <a:stCxn id="64" idx="6"/>
              <a:endCxn id="57" idx="2"/>
            </p:cNvCxnSpPr>
            <p:nvPr/>
          </p:nvCxnSpPr>
          <p:spPr>
            <a:xfrm>
              <a:off x="1620759" y="1004731"/>
              <a:ext cx="549546" cy="47414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6C3FB8D2-2751-2B45-BBC9-FA71F496E826}"/>
                </a:ext>
              </a:extLst>
            </p:cNvPr>
            <p:cNvCxnSpPr>
              <a:cxnSpLocks/>
              <a:stCxn id="64" idx="6"/>
              <a:endCxn id="58" idx="2"/>
            </p:cNvCxnSpPr>
            <p:nvPr/>
          </p:nvCxnSpPr>
          <p:spPr>
            <a:xfrm>
              <a:off x="1620759" y="1004731"/>
              <a:ext cx="549546" cy="124223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C1A9FCBE-8C4F-4645-A967-2E5B6C35BDFF}"/>
                </a:ext>
              </a:extLst>
            </p:cNvPr>
            <p:cNvCxnSpPr>
              <a:cxnSpLocks/>
              <a:stCxn id="65" idx="6"/>
              <a:endCxn id="56" idx="2"/>
            </p:cNvCxnSpPr>
            <p:nvPr/>
          </p:nvCxnSpPr>
          <p:spPr>
            <a:xfrm flipV="1">
              <a:off x="1620759" y="998825"/>
              <a:ext cx="549546" cy="48595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A71F1A9-DAF8-BA47-AF1D-4B35866AFD7C}"/>
                </a:ext>
              </a:extLst>
            </p:cNvPr>
            <p:cNvCxnSpPr>
              <a:cxnSpLocks/>
              <a:stCxn id="65" idx="6"/>
              <a:endCxn id="57" idx="2"/>
            </p:cNvCxnSpPr>
            <p:nvPr/>
          </p:nvCxnSpPr>
          <p:spPr>
            <a:xfrm flipV="1">
              <a:off x="1620759" y="1478878"/>
              <a:ext cx="549546" cy="590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912240C4-F454-8143-B9BC-954B0A6EE565}"/>
                </a:ext>
              </a:extLst>
            </p:cNvPr>
            <p:cNvCxnSpPr>
              <a:cxnSpLocks/>
              <a:stCxn id="65" idx="6"/>
              <a:endCxn id="58" idx="2"/>
            </p:cNvCxnSpPr>
            <p:nvPr/>
          </p:nvCxnSpPr>
          <p:spPr>
            <a:xfrm>
              <a:off x="1620759" y="1484784"/>
              <a:ext cx="549546" cy="76218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8814310E-B9E4-1D4A-8CF7-840799CC2050}"/>
                </a:ext>
              </a:extLst>
            </p:cNvPr>
            <p:cNvCxnSpPr>
              <a:cxnSpLocks/>
              <a:stCxn id="66" idx="6"/>
              <a:endCxn id="56" idx="2"/>
            </p:cNvCxnSpPr>
            <p:nvPr/>
          </p:nvCxnSpPr>
          <p:spPr>
            <a:xfrm flipV="1">
              <a:off x="1620759" y="998825"/>
              <a:ext cx="549546" cy="125404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814DE291-6B09-344B-A67F-260F160C16EC}"/>
                </a:ext>
              </a:extLst>
            </p:cNvPr>
            <p:cNvCxnSpPr>
              <a:cxnSpLocks/>
              <a:stCxn id="66" idx="6"/>
              <a:endCxn id="57" idx="2"/>
            </p:cNvCxnSpPr>
            <p:nvPr/>
          </p:nvCxnSpPr>
          <p:spPr>
            <a:xfrm flipV="1">
              <a:off x="1620759" y="1478878"/>
              <a:ext cx="549546" cy="77399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B928E1ED-202E-B546-92D4-CB8A4A0D2276}"/>
                </a:ext>
              </a:extLst>
            </p:cNvPr>
            <p:cNvCxnSpPr>
              <a:cxnSpLocks/>
              <a:stCxn id="66" idx="6"/>
              <a:endCxn id="58" idx="2"/>
            </p:cNvCxnSpPr>
            <p:nvPr/>
          </p:nvCxnSpPr>
          <p:spPr>
            <a:xfrm flipV="1">
              <a:off x="1620759" y="2246964"/>
              <a:ext cx="549546" cy="590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B27BA50D-6560-5A4D-A8EE-1C6DCD5DB8B3}"/>
                </a:ext>
              </a:extLst>
            </p:cNvPr>
            <p:cNvCxnSpPr>
              <a:cxnSpLocks/>
              <a:stCxn id="58" idx="6"/>
              <a:endCxn id="50" idx="2"/>
            </p:cNvCxnSpPr>
            <p:nvPr/>
          </p:nvCxnSpPr>
          <p:spPr>
            <a:xfrm>
              <a:off x="2458337" y="2246964"/>
              <a:ext cx="506572" cy="590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1429AF0D-8B2E-6647-834F-45BA3AE67282}"/>
                </a:ext>
              </a:extLst>
            </p:cNvPr>
            <p:cNvCxnSpPr>
              <a:cxnSpLocks/>
              <a:stCxn id="58" idx="6"/>
              <a:endCxn id="49" idx="2"/>
            </p:cNvCxnSpPr>
            <p:nvPr/>
          </p:nvCxnSpPr>
          <p:spPr>
            <a:xfrm flipV="1">
              <a:off x="2458337" y="1484784"/>
              <a:ext cx="506572" cy="76218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F418A31A-9D8F-C348-AF1F-137BAA7BF03B}"/>
                </a:ext>
              </a:extLst>
            </p:cNvPr>
            <p:cNvCxnSpPr>
              <a:cxnSpLocks/>
              <a:stCxn id="58" idx="6"/>
              <a:endCxn id="48" idx="2"/>
            </p:cNvCxnSpPr>
            <p:nvPr/>
          </p:nvCxnSpPr>
          <p:spPr>
            <a:xfrm flipV="1">
              <a:off x="2458337" y="1004731"/>
              <a:ext cx="506572" cy="1242233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04ED3C8-2577-2946-BC2A-0C92FDC8422D}"/>
                </a:ext>
              </a:extLst>
            </p:cNvPr>
            <p:cNvCxnSpPr>
              <a:cxnSpLocks/>
              <a:stCxn id="57" idx="6"/>
              <a:endCxn id="48" idx="2"/>
            </p:cNvCxnSpPr>
            <p:nvPr/>
          </p:nvCxnSpPr>
          <p:spPr>
            <a:xfrm flipV="1">
              <a:off x="2458337" y="1004731"/>
              <a:ext cx="506572" cy="474147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646676B0-E6C0-ED44-AEA3-7781F6E8EA90}"/>
                </a:ext>
              </a:extLst>
            </p:cNvPr>
            <p:cNvCxnSpPr>
              <a:cxnSpLocks/>
              <a:stCxn id="57" idx="6"/>
              <a:endCxn id="49" idx="2"/>
            </p:cNvCxnSpPr>
            <p:nvPr/>
          </p:nvCxnSpPr>
          <p:spPr>
            <a:xfrm>
              <a:off x="2458337" y="1478878"/>
              <a:ext cx="506572" cy="590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244F266A-6955-DF4A-8647-BAF6D5D4DC2A}"/>
                </a:ext>
              </a:extLst>
            </p:cNvPr>
            <p:cNvCxnSpPr>
              <a:cxnSpLocks/>
              <a:stCxn id="57" idx="6"/>
              <a:endCxn id="50" idx="2"/>
            </p:cNvCxnSpPr>
            <p:nvPr/>
          </p:nvCxnSpPr>
          <p:spPr>
            <a:xfrm>
              <a:off x="2458337" y="1478878"/>
              <a:ext cx="506572" cy="77399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B6931B4F-E221-7C44-9D7B-373E6FE39B02}"/>
                </a:ext>
              </a:extLst>
            </p:cNvPr>
            <p:cNvCxnSpPr>
              <a:cxnSpLocks/>
              <a:stCxn id="56" idx="6"/>
              <a:endCxn id="48" idx="2"/>
            </p:cNvCxnSpPr>
            <p:nvPr/>
          </p:nvCxnSpPr>
          <p:spPr>
            <a:xfrm>
              <a:off x="2458337" y="998825"/>
              <a:ext cx="506572" cy="590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96A6066A-F005-D346-BD1A-226B8FF159F9}"/>
                </a:ext>
              </a:extLst>
            </p:cNvPr>
            <p:cNvCxnSpPr>
              <a:cxnSpLocks/>
              <a:stCxn id="56" idx="6"/>
              <a:endCxn id="49" idx="2"/>
            </p:cNvCxnSpPr>
            <p:nvPr/>
          </p:nvCxnSpPr>
          <p:spPr>
            <a:xfrm>
              <a:off x="2458337" y="998825"/>
              <a:ext cx="506572" cy="48595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DAD9F1FC-5340-1744-B604-5B6EF203FD0B}"/>
                </a:ext>
              </a:extLst>
            </p:cNvPr>
            <p:cNvCxnSpPr>
              <a:cxnSpLocks/>
              <a:stCxn id="56" idx="6"/>
              <a:endCxn id="50" idx="2"/>
            </p:cNvCxnSpPr>
            <p:nvPr/>
          </p:nvCxnSpPr>
          <p:spPr>
            <a:xfrm>
              <a:off x="2458337" y="998825"/>
              <a:ext cx="506572" cy="1254045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id="{11AA673F-25B4-CF48-A564-14DC0C97DB45}"/>
                </a:ext>
              </a:extLst>
            </p:cNvPr>
            <p:cNvGrpSpPr/>
            <p:nvPr/>
          </p:nvGrpSpPr>
          <p:grpSpPr>
            <a:xfrm>
              <a:off x="3266200" y="998825"/>
              <a:ext cx="523029" cy="1254045"/>
              <a:chOff x="3266200" y="998825"/>
              <a:chExt cx="933589" cy="1254045"/>
            </a:xfrm>
          </p:grpSpPr>
          <p:cxnSp>
            <p:nvCxnSpPr>
              <p:cNvPr id="27" name="直線矢印コネクタ 26">
                <a:extLst>
                  <a:ext uri="{FF2B5EF4-FFF2-40B4-BE49-F238E27FC236}">
                    <a16:creationId xmlns:a16="http://schemas.microsoft.com/office/drawing/2014/main" id="{B2EC15A1-C9DE-BF48-9E79-08068F888404}"/>
                  </a:ext>
                </a:extLst>
              </p:cNvPr>
              <p:cNvCxnSpPr/>
              <p:nvPr/>
            </p:nvCxnSpPr>
            <p:spPr>
              <a:xfrm flipV="1">
                <a:off x="3266200" y="998825"/>
                <a:ext cx="933589" cy="590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E9211831-96CF-884A-AEEA-F939BD46CE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6200" y="1004731"/>
                <a:ext cx="933589" cy="474147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FEB3017E-933B-B347-9D71-834F39F6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6200" y="1004731"/>
                <a:ext cx="933589" cy="124223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0E775D97-BBE3-AB40-92D8-2AC5F0BCC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6200" y="998825"/>
                <a:ext cx="933589" cy="48595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FB5CECA4-CC17-5A47-AC5F-59CDE42094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6200" y="1478878"/>
                <a:ext cx="933589" cy="590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66E708EA-1088-BD49-9D2D-447E15389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6200" y="1484784"/>
                <a:ext cx="933589" cy="76217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26680F68-6F07-0647-8C56-D23CDFA82F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6200" y="998825"/>
                <a:ext cx="933589" cy="125404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B1DCA38F-1EB3-D74D-A92D-FDC133E68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6200" y="1478878"/>
                <a:ext cx="933589" cy="77399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5AE9FE0B-C216-FC41-AEBE-34168DA4E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6200" y="2246963"/>
                <a:ext cx="933589" cy="590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213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4022FDD-2C02-8C46-AD4F-EFED8AFC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92" y="0"/>
            <a:ext cx="4121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⑤経路探索・目標動作決定</a:t>
            </a:r>
            <a:br>
              <a:rPr lang="en-US" altLang="ja-JP" dirty="0"/>
            </a:br>
            <a:r>
              <a:rPr lang="ja-JP" altLang="en-US" dirty="0"/>
              <a:t>ブロック</a:t>
            </a:r>
            <a:br>
              <a:rPr lang="en-US" altLang="ja-JP" dirty="0"/>
            </a:br>
            <a:r>
              <a:rPr lang="ja-JP" altLang="en-US" dirty="0"/>
              <a:t>設計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50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学習用イメージのパターン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FA643014-C70D-C743-8570-996698A8B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74145"/>
              </p:ext>
            </p:extLst>
          </p:nvPr>
        </p:nvGraphicFramePr>
        <p:xfrm>
          <a:off x="695400" y="719666"/>
          <a:ext cx="10873208" cy="50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151">
                  <a:extLst>
                    <a:ext uri="{9D8B030D-6E8A-4147-A177-3AD203B41FA5}">
                      <a16:colId xmlns:a16="http://schemas.microsoft.com/office/drawing/2014/main" val="2073651136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2565914045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3991364733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3231525423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4076266795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2591845328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2063681157"/>
                    </a:ext>
                  </a:extLst>
                </a:gridCol>
                <a:gridCol w="1359151">
                  <a:extLst>
                    <a:ext uri="{9D8B030D-6E8A-4147-A177-3AD203B41FA5}">
                      <a16:colId xmlns:a16="http://schemas.microsoft.com/office/drawing/2014/main" val="609256094"/>
                    </a:ext>
                  </a:extLst>
                </a:gridCol>
              </a:tblGrid>
              <a:tr h="5010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Node 00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02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08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34613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202084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12920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00662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256200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64129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56610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18478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37305"/>
                  </a:ext>
                </a:extLst>
              </a:tr>
              <a:tr h="501059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BL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381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4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1268760"/>
            <a:ext cx="12192000" cy="4320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6600">
                <a:solidFill>
                  <a:schemeClr val="tx1"/>
                </a:solidFill>
                <a:latin typeface="HGP明朝E" pitchFamily="18" charset="-128"/>
                <a:ea typeface="HGP明朝E" pitchFamily="18" charset="-128"/>
              </a:rPr>
              <a:t>自己紹介</a:t>
            </a:r>
            <a:endParaRPr lang="ja-JP" altLang="en-US" sz="16600" dirty="0">
              <a:solidFill>
                <a:schemeClr val="tx1"/>
              </a:solidFill>
              <a:latin typeface="HGP明朝E" pitchFamily="18" charset="-128"/>
              <a:ea typeface="HGP明朝E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0007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マップの座標辞書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827109E-2283-574D-A6CE-0C929096572D}"/>
              </a:ext>
            </a:extLst>
          </p:cNvPr>
          <p:cNvGrpSpPr/>
          <p:nvPr/>
        </p:nvGrpSpPr>
        <p:grpSpPr>
          <a:xfrm>
            <a:off x="5690955" y="710698"/>
            <a:ext cx="5805645" cy="5742638"/>
            <a:chOff x="5690955" y="710698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283243" y="1592796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283243" y="5049180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690955" y="710698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9D66FF6D-DC42-5444-A6AA-0CC3F3AEAB11}"/>
                </a:ext>
              </a:extLst>
            </p:cNvPr>
            <p:cNvSpPr/>
            <p:nvPr/>
          </p:nvSpPr>
          <p:spPr>
            <a:xfrm>
              <a:off x="9210346" y="71069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2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F8BBABE-50D6-D744-8EC6-6A6C38AD3D38}"/>
                </a:ext>
              </a:extLst>
            </p:cNvPr>
            <p:cNvSpPr/>
            <p:nvPr/>
          </p:nvSpPr>
          <p:spPr>
            <a:xfrm>
              <a:off x="10938538" y="71069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3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D2783A5C-CDA3-074A-9CA0-F2FA7248A4D1}"/>
                </a:ext>
              </a:extLst>
            </p:cNvPr>
            <p:cNvSpPr/>
            <p:nvPr/>
          </p:nvSpPr>
          <p:spPr>
            <a:xfrm>
              <a:off x="10074442" y="1592796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6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C1247D62-1BC8-5447-866C-4445001A01E3}"/>
                </a:ext>
              </a:extLst>
            </p:cNvPr>
            <p:cNvSpPr/>
            <p:nvPr/>
          </p:nvSpPr>
          <p:spPr>
            <a:xfrm>
              <a:off x="9210346" y="245689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9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B5FB6-47C0-E94E-844D-572ED951505E}"/>
                </a:ext>
              </a:extLst>
            </p:cNvPr>
            <p:cNvSpPr/>
            <p:nvPr/>
          </p:nvSpPr>
          <p:spPr>
            <a:xfrm>
              <a:off x="10938538" y="245689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65A03D7E-B968-0F46-A60F-DC64D38FC9D6}"/>
                </a:ext>
              </a:extLst>
            </p:cNvPr>
            <p:cNvSpPr/>
            <p:nvPr/>
          </p:nvSpPr>
          <p:spPr>
            <a:xfrm>
              <a:off x="9210346" y="416708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79B8CBDE-BF62-8C41-B2B8-7820F96BBFC5}"/>
                </a:ext>
              </a:extLst>
            </p:cNvPr>
            <p:cNvSpPr/>
            <p:nvPr/>
          </p:nvSpPr>
          <p:spPr>
            <a:xfrm>
              <a:off x="10938538" y="416708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16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B20208F0-1096-2642-9CB4-3E98927F7D84}"/>
                </a:ext>
              </a:extLst>
            </p:cNvPr>
            <p:cNvSpPr/>
            <p:nvPr/>
          </p:nvSpPr>
          <p:spPr>
            <a:xfrm>
              <a:off x="9210346" y="5895274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22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D220045D-83C8-7547-AFE2-BBBA02729450}"/>
                </a:ext>
              </a:extLst>
            </p:cNvPr>
            <p:cNvSpPr/>
            <p:nvPr/>
          </p:nvSpPr>
          <p:spPr>
            <a:xfrm>
              <a:off x="10938538" y="5895274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23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5E0B09DE-B2EA-5E46-8186-057026E7489A}"/>
                </a:ext>
              </a:extLst>
            </p:cNvPr>
            <p:cNvSpPr/>
            <p:nvPr/>
          </p:nvSpPr>
          <p:spPr>
            <a:xfrm>
              <a:off x="10074442" y="33209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12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A2085016-305D-5848-88EE-0C195189C8CF}"/>
                </a:ext>
              </a:extLst>
            </p:cNvPr>
            <p:cNvSpPr/>
            <p:nvPr/>
          </p:nvSpPr>
          <p:spPr>
            <a:xfrm>
              <a:off x="10074442" y="5049180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19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736E8B92-1D68-E142-A610-EBCCD91AAAA5}"/>
                </a:ext>
              </a:extLst>
            </p:cNvPr>
            <p:cNvCxnSpPr/>
            <p:nvPr/>
          </p:nvCxnSpPr>
          <p:spPr>
            <a:xfrm flipV="1">
              <a:off x="9489377" y="3014954"/>
              <a:ext cx="0" cy="11521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3AF025D6-850D-8148-AE4A-2C89A223E697}"/>
                </a:ext>
              </a:extLst>
            </p:cNvPr>
            <p:cNvCxnSpPr>
              <a:stCxn id="27" idx="0"/>
              <a:endCxn id="24" idx="4"/>
            </p:cNvCxnSpPr>
            <p:nvPr/>
          </p:nvCxnSpPr>
          <p:spPr>
            <a:xfrm flipV="1">
              <a:off x="9489377" y="1268760"/>
              <a:ext cx="0" cy="1188132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AC2B2E5F-6556-5E42-A41B-68B78F0395AB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>
              <a:off x="9768408" y="989729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2ABC13D-F953-4A4F-96F9-8E249AF7403F}"/>
                </a:ext>
              </a:extLst>
            </p:cNvPr>
            <p:cNvCxnSpPr>
              <a:stCxn id="26" idx="1"/>
              <a:endCxn id="24" idx="5"/>
            </p:cNvCxnSpPr>
            <p:nvPr/>
          </p:nvCxnSpPr>
          <p:spPr>
            <a:xfrm flipH="1" flipV="1">
              <a:off x="9686682" y="1187034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E3A5EC02-EC1E-D044-B333-FD8A19C77133}"/>
                </a:ext>
              </a:extLst>
            </p:cNvPr>
            <p:cNvCxnSpPr>
              <a:stCxn id="26" idx="7"/>
              <a:endCxn id="25" idx="3"/>
            </p:cNvCxnSpPr>
            <p:nvPr/>
          </p:nvCxnSpPr>
          <p:spPr>
            <a:xfrm flipV="1">
              <a:off x="10550778" y="1187034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D2800CE-CEB5-2C4A-8668-47187AA98C46}"/>
                </a:ext>
              </a:extLst>
            </p:cNvPr>
            <p:cNvCxnSpPr>
              <a:stCxn id="27" idx="7"/>
              <a:endCxn id="26" idx="3"/>
            </p:cNvCxnSpPr>
            <p:nvPr/>
          </p:nvCxnSpPr>
          <p:spPr>
            <a:xfrm flipV="1">
              <a:off x="9686682" y="2069132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604DE226-FA21-3646-A93D-9AC4998D89A6}"/>
                </a:ext>
              </a:extLst>
            </p:cNvPr>
            <p:cNvCxnSpPr>
              <a:cxnSpLocks/>
              <a:stCxn id="26" idx="5"/>
              <a:endCxn id="28" idx="1"/>
            </p:cNvCxnSpPr>
            <p:nvPr/>
          </p:nvCxnSpPr>
          <p:spPr>
            <a:xfrm>
              <a:off x="10550778" y="2069132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B343158A-EDFB-D04E-9A1E-7E1C767D2B89}"/>
                </a:ext>
              </a:extLst>
            </p:cNvPr>
            <p:cNvCxnSpPr>
              <a:cxnSpLocks/>
              <a:stCxn id="31" idx="0"/>
              <a:endCxn id="29" idx="4"/>
            </p:cNvCxnSpPr>
            <p:nvPr/>
          </p:nvCxnSpPr>
          <p:spPr>
            <a:xfrm flipV="1">
              <a:off x="9489377" y="4725144"/>
              <a:ext cx="0" cy="117013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4AF4E606-AA0B-D649-BA4C-720D8DC0FF95}"/>
                </a:ext>
              </a:extLst>
            </p:cNvPr>
            <p:cNvCxnSpPr>
              <a:cxnSpLocks/>
              <a:stCxn id="29" idx="7"/>
              <a:endCxn id="33" idx="3"/>
            </p:cNvCxnSpPr>
            <p:nvPr/>
          </p:nvCxnSpPr>
          <p:spPr>
            <a:xfrm flipV="1">
              <a:off x="9686682" y="379732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9BF7554-862C-7D42-9BA6-F6403B1C49AE}"/>
                </a:ext>
              </a:extLst>
            </p:cNvPr>
            <p:cNvCxnSpPr>
              <a:cxnSpLocks/>
              <a:stCxn id="33" idx="7"/>
              <a:endCxn id="28" idx="3"/>
            </p:cNvCxnSpPr>
            <p:nvPr/>
          </p:nvCxnSpPr>
          <p:spPr>
            <a:xfrm flipV="1">
              <a:off x="10550778" y="2933228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DC98C1C-2DD8-F24E-AC34-C9FA2716E603}"/>
                </a:ext>
              </a:extLst>
            </p:cNvPr>
            <p:cNvCxnSpPr>
              <a:cxnSpLocks/>
              <a:stCxn id="33" idx="1"/>
              <a:endCxn id="27" idx="5"/>
            </p:cNvCxnSpPr>
            <p:nvPr/>
          </p:nvCxnSpPr>
          <p:spPr>
            <a:xfrm flipH="1" flipV="1">
              <a:off x="9686682" y="2933228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330D3FA0-26F5-9F44-82CB-EEB78B2DFD05}"/>
                </a:ext>
              </a:extLst>
            </p:cNvPr>
            <p:cNvCxnSpPr>
              <a:cxnSpLocks/>
              <a:stCxn id="29" idx="5"/>
              <a:endCxn id="34" idx="1"/>
            </p:cNvCxnSpPr>
            <p:nvPr/>
          </p:nvCxnSpPr>
          <p:spPr>
            <a:xfrm>
              <a:off x="9686682" y="4643418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F8D91497-A7CF-B348-BB18-C772E4699300}"/>
                </a:ext>
              </a:extLst>
            </p:cNvPr>
            <p:cNvCxnSpPr>
              <a:cxnSpLocks/>
              <a:stCxn id="31" idx="7"/>
              <a:endCxn id="34" idx="3"/>
            </p:cNvCxnSpPr>
            <p:nvPr/>
          </p:nvCxnSpPr>
          <p:spPr>
            <a:xfrm flipV="1">
              <a:off x="9686682" y="5525516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2F1BCB82-4904-8F4E-86F0-6C9EDB2ED43F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9768408" y="4446113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4C9A241-258B-0340-9F1A-2BF1C518E860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9768408" y="6174305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27D8A259-93CB-5549-81E8-C5F79660CACA}"/>
                </a:ext>
              </a:extLst>
            </p:cNvPr>
            <p:cNvCxnSpPr>
              <a:cxnSpLocks/>
              <a:stCxn id="34" idx="5"/>
              <a:endCxn id="32" idx="1"/>
            </p:cNvCxnSpPr>
            <p:nvPr/>
          </p:nvCxnSpPr>
          <p:spPr>
            <a:xfrm>
              <a:off x="10550778" y="5525516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133AD1E-95F2-454C-A786-50EA6F01746A}"/>
                </a:ext>
              </a:extLst>
            </p:cNvPr>
            <p:cNvCxnSpPr>
              <a:cxnSpLocks/>
              <a:stCxn id="34" idx="7"/>
              <a:endCxn id="30" idx="3"/>
            </p:cNvCxnSpPr>
            <p:nvPr/>
          </p:nvCxnSpPr>
          <p:spPr>
            <a:xfrm flipV="1">
              <a:off x="10550778" y="4643418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9740DF5-657B-F14E-8381-97D89B6AE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569" y="4725144"/>
              <a:ext cx="0" cy="117013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3F53F5FA-2F52-2E43-9566-B051EC281B6E}"/>
                </a:ext>
              </a:extLst>
            </p:cNvPr>
            <p:cNvCxnSpPr>
              <a:cxnSpLocks/>
              <a:stCxn id="30" idx="1"/>
              <a:endCxn id="33" idx="5"/>
            </p:cNvCxnSpPr>
            <p:nvPr/>
          </p:nvCxnSpPr>
          <p:spPr>
            <a:xfrm flipH="1" flipV="1">
              <a:off x="10550778" y="379732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557914E-9357-8540-968C-89BAB13E9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569" y="3014954"/>
              <a:ext cx="0" cy="11521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D216836-7415-E346-9BE3-2DE3E81B3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569" y="1268760"/>
              <a:ext cx="0" cy="1188132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7977209" y="989729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7895483" y="1187034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759579" y="1187034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7895483" y="2069132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759579" y="2069132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7977209" y="273592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7977209" y="444611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7895483" y="2933228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7895483" y="2933228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7895483" y="4643418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759579" y="4643418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7977209" y="6174305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759579" y="5525516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7895483" y="5525516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9620EA5B-E98F-7D4C-AB29-34B129C9A5BD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6249017" y="2735923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F4828E97-52C1-B04D-9877-414FE061193F}"/>
                </a:ext>
              </a:extLst>
            </p:cNvPr>
            <p:cNvCxnSpPr>
              <a:cxnSpLocks/>
              <a:stCxn id="27" idx="6"/>
              <a:endCxn id="28" idx="2"/>
            </p:cNvCxnSpPr>
            <p:nvPr/>
          </p:nvCxnSpPr>
          <p:spPr>
            <a:xfrm>
              <a:off x="9768408" y="2735923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1" name="表 110">
            <a:extLst>
              <a:ext uri="{FF2B5EF4-FFF2-40B4-BE49-F238E27FC236}">
                <a16:creationId xmlns:a16="http://schemas.microsoft.com/office/drawing/2014/main" id="{9B61A74F-EA8E-8140-91FF-814C3AEE1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09139"/>
              </p:ext>
            </p:extLst>
          </p:nvPr>
        </p:nvGraphicFramePr>
        <p:xfrm>
          <a:off x="470399" y="903204"/>
          <a:ext cx="3987420" cy="1832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3710">
                  <a:extLst>
                    <a:ext uri="{9D8B030D-6E8A-4147-A177-3AD203B41FA5}">
                      <a16:colId xmlns:a16="http://schemas.microsoft.com/office/drawing/2014/main" val="2721879626"/>
                    </a:ext>
                  </a:extLst>
                </a:gridCol>
                <a:gridCol w="1993710">
                  <a:extLst>
                    <a:ext uri="{9D8B030D-6E8A-4147-A177-3AD203B41FA5}">
                      <a16:colId xmlns:a16="http://schemas.microsoft.com/office/drawing/2014/main" val="198703953"/>
                    </a:ext>
                  </a:extLst>
                </a:gridCol>
              </a:tblGrid>
              <a:tr h="4581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ノード </a:t>
                      </a:r>
                      <a:r>
                        <a:rPr kumimoji="1" lang="en-US" altLang="ja-JP" dirty="0"/>
                        <a:t>ID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座標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993246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1,4,7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190496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1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2,4,5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77916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31541"/>
                  </a:ext>
                </a:extLst>
              </a:tr>
            </a:tbl>
          </a:graphicData>
        </a:graphic>
      </p:graphicFrame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40E9651E-4079-1E4D-A987-EDC67E685F38}"/>
              </a:ext>
            </a:extLst>
          </p:cNvPr>
          <p:cNvSpPr/>
          <p:nvPr/>
        </p:nvSpPr>
        <p:spPr>
          <a:xfrm>
            <a:off x="5330915" y="6584926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(0,0)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936A3F5-9954-5C41-A86E-CE262AE2F2BC}"/>
              </a:ext>
            </a:extLst>
          </p:cNvPr>
          <p:cNvSpPr/>
          <p:nvPr/>
        </p:nvSpPr>
        <p:spPr>
          <a:xfrm>
            <a:off x="4628498" y="4384220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(0,2)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D6695A2-ADD5-EA4A-99D1-6293AB945B78}"/>
              </a:ext>
            </a:extLst>
          </p:cNvPr>
          <p:cNvSpPr/>
          <p:nvPr/>
        </p:nvSpPr>
        <p:spPr>
          <a:xfrm>
            <a:off x="6402034" y="4753221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(1,1)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798D3D5-5E98-9247-84D5-8BEE696651C5}"/>
              </a:ext>
            </a:extLst>
          </p:cNvPr>
          <p:cNvSpPr/>
          <p:nvPr/>
        </p:nvSpPr>
        <p:spPr>
          <a:xfrm>
            <a:off x="7507723" y="3844122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(2,2)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C7172C83-5A11-AF4B-9B4F-9EBBF7570BC6}"/>
              </a:ext>
            </a:extLst>
          </p:cNvPr>
          <p:cNvSpPr/>
          <p:nvPr/>
        </p:nvSpPr>
        <p:spPr>
          <a:xfrm>
            <a:off x="7207623" y="6584926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(2,0)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838C4B6-0413-3B4B-B99C-759A06DBD3B7}"/>
              </a:ext>
            </a:extLst>
          </p:cNvPr>
          <p:cNvSpPr/>
          <p:nvPr/>
        </p:nvSpPr>
        <p:spPr>
          <a:xfrm>
            <a:off x="9025825" y="6584926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(4,0)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A90778A-0441-D043-939A-75D806560560}"/>
              </a:ext>
            </a:extLst>
          </p:cNvPr>
          <p:cNvSpPr/>
          <p:nvPr/>
        </p:nvSpPr>
        <p:spPr>
          <a:xfrm>
            <a:off x="10719280" y="6584926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(6,0)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234B89B4-219F-8C42-A9D7-5900762F9F68}"/>
              </a:ext>
            </a:extLst>
          </p:cNvPr>
          <p:cNvSpPr/>
          <p:nvPr/>
        </p:nvSpPr>
        <p:spPr>
          <a:xfrm>
            <a:off x="4628498" y="2637270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(0,4)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3C564B53-20BB-904E-A655-2A1089A4037E}"/>
              </a:ext>
            </a:extLst>
          </p:cNvPr>
          <p:cNvSpPr/>
          <p:nvPr/>
        </p:nvSpPr>
        <p:spPr>
          <a:xfrm>
            <a:off x="4628498" y="903204"/>
            <a:ext cx="981109" cy="1973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(0,6)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8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マップの隣接リスト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827109E-2283-574D-A6CE-0C929096572D}"/>
              </a:ext>
            </a:extLst>
          </p:cNvPr>
          <p:cNvGrpSpPr/>
          <p:nvPr/>
        </p:nvGrpSpPr>
        <p:grpSpPr>
          <a:xfrm>
            <a:off x="5690955" y="710698"/>
            <a:ext cx="5805645" cy="5742638"/>
            <a:chOff x="5690955" y="710698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283243" y="1592796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283243" y="5049180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690955" y="710698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9D66FF6D-DC42-5444-A6AA-0CC3F3AEAB11}"/>
                </a:ext>
              </a:extLst>
            </p:cNvPr>
            <p:cNvSpPr/>
            <p:nvPr/>
          </p:nvSpPr>
          <p:spPr>
            <a:xfrm>
              <a:off x="9210346" y="71069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2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2F8BBABE-50D6-D744-8EC6-6A6C38AD3D38}"/>
                </a:ext>
              </a:extLst>
            </p:cNvPr>
            <p:cNvSpPr/>
            <p:nvPr/>
          </p:nvSpPr>
          <p:spPr>
            <a:xfrm>
              <a:off x="10938538" y="71069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3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D2783A5C-CDA3-074A-9CA0-F2FA7248A4D1}"/>
                </a:ext>
              </a:extLst>
            </p:cNvPr>
            <p:cNvSpPr/>
            <p:nvPr/>
          </p:nvSpPr>
          <p:spPr>
            <a:xfrm>
              <a:off x="10074442" y="1592796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6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C1247D62-1BC8-5447-866C-4445001A01E3}"/>
                </a:ext>
              </a:extLst>
            </p:cNvPr>
            <p:cNvSpPr/>
            <p:nvPr/>
          </p:nvSpPr>
          <p:spPr>
            <a:xfrm>
              <a:off x="9210346" y="245689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9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B5FB6-47C0-E94E-844D-572ED951505E}"/>
                </a:ext>
              </a:extLst>
            </p:cNvPr>
            <p:cNvSpPr/>
            <p:nvPr/>
          </p:nvSpPr>
          <p:spPr>
            <a:xfrm>
              <a:off x="10938538" y="245689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65A03D7E-B968-0F46-A60F-DC64D38FC9D6}"/>
                </a:ext>
              </a:extLst>
            </p:cNvPr>
            <p:cNvSpPr/>
            <p:nvPr/>
          </p:nvSpPr>
          <p:spPr>
            <a:xfrm>
              <a:off x="9210346" y="416708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79B8CBDE-BF62-8C41-B2B8-7820F96BBFC5}"/>
                </a:ext>
              </a:extLst>
            </p:cNvPr>
            <p:cNvSpPr/>
            <p:nvPr/>
          </p:nvSpPr>
          <p:spPr>
            <a:xfrm>
              <a:off x="10938538" y="4167082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16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B20208F0-1096-2642-9CB4-3E98927F7D84}"/>
                </a:ext>
              </a:extLst>
            </p:cNvPr>
            <p:cNvSpPr/>
            <p:nvPr/>
          </p:nvSpPr>
          <p:spPr>
            <a:xfrm>
              <a:off x="9210346" y="5895274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22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D220045D-83C8-7547-AFE2-BBBA02729450}"/>
                </a:ext>
              </a:extLst>
            </p:cNvPr>
            <p:cNvSpPr/>
            <p:nvPr/>
          </p:nvSpPr>
          <p:spPr>
            <a:xfrm>
              <a:off x="10938538" y="5895274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23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5E0B09DE-B2EA-5E46-8186-057026E7489A}"/>
                </a:ext>
              </a:extLst>
            </p:cNvPr>
            <p:cNvSpPr/>
            <p:nvPr/>
          </p:nvSpPr>
          <p:spPr>
            <a:xfrm>
              <a:off x="10074442" y="33209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12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A2085016-305D-5848-88EE-0C195189C8CF}"/>
                </a:ext>
              </a:extLst>
            </p:cNvPr>
            <p:cNvSpPr/>
            <p:nvPr/>
          </p:nvSpPr>
          <p:spPr>
            <a:xfrm>
              <a:off x="10074442" y="5049180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19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736E8B92-1D68-E142-A610-EBCCD91AAAA5}"/>
                </a:ext>
              </a:extLst>
            </p:cNvPr>
            <p:cNvCxnSpPr/>
            <p:nvPr/>
          </p:nvCxnSpPr>
          <p:spPr>
            <a:xfrm flipV="1">
              <a:off x="9489377" y="3014954"/>
              <a:ext cx="0" cy="11521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3AF025D6-850D-8148-AE4A-2C89A223E697}"/>
                </a:ext>
              </a:extLst>
            </p:cNvPr>
            <p:cNvCxnSpPr>
              <a:stCxn id="27" idx="0"/>
              <a:endCxn id="24" idx="4"/>
            </p:cNvCxnSpPr>
            <p:nvPr/>
          </p:nvCxnSpPr>
          <p:spPr>
            <a:xfrm flipV="1">
              <a:off x="9489377" y="1268760"/>
              <a:ext cx="0" cy="1188132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AC2B2E5F-6556-5E42-A41B-68B78F0395AB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>
              <a:off x="9768408" y="989729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D2ABC13D-F953-4A4F-96F9-8E249AF7403F}"/>
                </a:ext>
              </a:extLst>
            </p:cNvPr>
            <p:cNvCxnSpPr>
              <a:stCxn id="26" idx="1"/>
              <a:endCxn id="24" idx="5"/>
            </p:cNvCxnSpPr>
            <p:nvPr/>
          </p:nvCxnSpPr>
          <p:spPr>
            <a:xfrm flipH="1" flipV="1">
              <a:off x="9686682" y="1187034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E3A5EC02-EC1E-D044-B333-FD8A19C77133}"/>
                </a:ext>
              </a:extLst>
            </p:cNvPr>
            <p:cNvCxnSpPr>
              <a:stCxn id="26" idx="7"/>
              <a:endCxn id="25" idx="3"/>
            </p:cNvCxnSpPr>
            <p:nvPr/>
          </p:nvCxnSpPr>
          <p:spPr>
            <a:xfrm flipV="1">
              <a:off x="10550778" y="1187034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7D2800CE-CEB5-2C4A-8668-47187AA98C46}"/>
                </a:ext>
              </a:extLst>
            </p:cNvPr>
            <p:cNvCxnSpPr>
              <a:stCxn id="27" idx="7"/>
              <a:endCxn id="26" idx="3"/>
            </p:cNvCxnSpPr>
            <p:nvPr/>
          </p:nvCxnSpPr>
          <p:spPr>
            <a:xfrm flipV="1">
              <a:off x="9686682" y="2069132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604DE226-FA21-3646-A93D-9AC4998D89A6}"/>
                </a:ext>
              </a:extLst>
            </p:cNvPr>
            <p:cNvCxnSpPr>
              <a:cxnSpLocks/>
              <a:stCxn id="26" idx="5"/>
              <a:endCxn id="28" idx="1"/>
            </p:cNvCxnSpPr>
            <p:nvPr/>
          </p:nvCxnSpPr>
          <p:spPr>
            <a:xfrm>
              <a:off x="10550778" y="2069132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B343158A-EDFB-D04E-9A1E-7E1C767D2B89}"/>
                </a:ext>
              </a:extLst>
            </p:cNvPr>
            <p:cNvCxnSpPr>
              <a:cxnSpLocks/>
              <a:stCxn id="31" idx="0"/>
              <a:endCxn id="29" idx="4"/>
            </p:cNvCxnSpPr>
            <p:nvPr/>
          </p:nvCxnSpPr>
          <p:spPr>
            <a:xfrm flipV="1">
              <a:off x="9489377" y="4725144"/>
              <a:ext cx="0" cy="117013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4AF4E606-AA0B-D649-BA4C-720D8DC0FF95}"/>
                </a:ext>
              </a:extLst>
            </p:cNvPr>
            <p:cNvCxnSpPr>
              <a:cxnSpLocks/>
              <a:stCxn id="29" idx="7"/>
              <a:endCxn id="33" idx="3"/>
            </p:cNvCxnSpPr>
            <p:nvPr/>
          </p:nvCxnSpPr>
          <p:spPr>
            <a:xfrm flipV="1">
              <a:off x="9686682" y="379732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9BF7554-862C-7D42-9BA6-F6403B1C49AE}"/>
                </a:ext>
              </a:extLst>
            </p:cNvPr>
            <p:cNvCxnSpPr>
              <a:cxnSpLocks/>
              <a:stCxn id="33" idx="7"/>
              <a:endCxn id="28" idx="3"/>
            </p:cNvCxnSpPr>
            <p:nvPr/>
          </p:nvCxnSpPr>
          <p:spPr>
            <a:xfrm flipV="1">
              <a:off x="10550778" y="2933228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6DC98C1C-2DD8-F24E-AC34-C9FA2716E603}"/>
                </a:ext>
              </a:extLst>
            </p:cNvPr>
            <p:cNvCxnSpPr>
              <a:cxnSpLocks/>
              <a:stCxn id="33" idx="1"/>
              <a:endCxn id="27" idx="5"/>
            </p:cNvCxnSpPr>
            <p:nvPr/>
          </p:nvCxnSpPr>
          <p:spPr>
            <a:xfrm flipH="1" flipV="1">
              <a:off x="9686682" y="2933228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330D3FA0-26F5-9F44-82CB-EEB78B2DFD05}"/>
                </a:ext>
              </a:extLst>
            </p:cNvPr>
            <p:cNvCxnSpPr>
              <a:cxnSpLocks/>
              <a:stCxn id="29" idx="5"/>
              <a:endCxn id="34" idx="1"/>
            </p:cNvCxnSpPr>
            <p:nvPr/>
          </p:nvCxnSpPr>
          <p:spPr>
            <a:xfrm>
              <a:off x="9686682" y="4643418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F8D91497-A7CF-B348-BB18-C772E4699300}"/>
                </a:ext>
              </a:extLst>
            </p:cNvPr>
            <p:cNvCxnSpPr>
              <a:cxnSpLocks/>
              <a:stCxn id="31" idx="7"/>
              <a:endCxn id="34" idx="3"/>
            </p:cNvCxnSpPr>
            <p:nvPr/>
          </p:nvCxnSpPr>
          <p:spPr>
            <a:xfrm flipV="1">
              <a:off x="9686682" y="5525516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2F1BCB82-4904-8F4E-86F0-6C9EDB2ED43F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9768408" y="4446113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4C9A241-258B-0340-9F1A-2BF1C518E860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9768408" y="6174305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27D8A259-93CB-5549-81E8-C5F79660CACA}"/>
                </a:ext>
              </a:extLst>
            </p:cNvPr>
            <p:cNvCxnSpPr>
              <a:cxnSpLocks/>
              <a:stCxn id="34" idx="5"/>
              <a:endCxn id="32" idx="1"/>
            </p:cNvCxnSpPr>
            <p:nvPr/>
          </p:nvCxnSpPr>
          <p:spPr>
            <a:xfrm>
              <a:off x="10550778" y="5525516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133AD1E-95F2-454C-A786-50EA6F01746A}"/>
                </a:ext>
              </a:extLst>
            </p:cNvPr>
            <p:cNvCxnSpPr>
              <a:cxnSpLocks/>
              <a:stCxn id="34" idx="7"/>
              <a:endCxn id="30" idx="3"/>
            </p:cNvCxnSpPr>
            <p:nvPr/>
          </p:nvCxnSpPr>
          <p:spPr>
            <a:xfrm flipV="1">
              <a:off x="10550778" y="4643418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29740DF5-657B-F14E-8381-97D89B6AE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569" y="4725144"/>
              <a:ext cx="0" cy="117013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3F53F5FA-2F52-2E43-9566-B051EC281B6E}"/>
                </a:ext>
              </a:extLst>
            </p:cNvPr>
            <p:cNvCxnSpPr>
              <a:cxnSpLocks/>
              <a:stCxn id="30" idx="1"/>
              <a:endCxn id="33" idx="5"/>
            </p:cNvCxnSpPr>
            <p:nvPr/>
          </p:nvCxnSpPr>
          <p:spPr>
            <a:xfrm flipH="1" flipV="1">
              <a:off x="10550778" y="379732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557914E-9357-8540-968C-89BAB13E9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569" y="3014954"/>
              <a:ext cx="0" cy="115212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D216836-7415-E346-9BE3-2DE3E81B3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7569" y="1268760"/>
              <a:ext cx="0" cy="1188132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7977209" y="989729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7895483" y="1187034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759579" y="1187034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7895483" y="2069132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759579" y="2069132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7977209" y="273592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7977209" y="444611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7895483" y="2933228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7895483" y="2933228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7895483" y="4643418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759579" y="4643418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7977209" y="6174305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759579" y="5525516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7895483" y="5525516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9620EA5B-E98F-7D4C-AB29-34B129C9A5BD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>
            <a:xfrm>
              <a:off x="6249017" y="2735923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F4828E97-52C1-B04D-9877-414FE061193F}"/>
                </a:ext>
              </a:extLst>
            </p:cNvPr>
            <p:cNvCxnSpPr>
              <a:cxnSpLocks/>
              <a:stCxn id="27" idx="6"/>
              <a:endCxn id="28" idx="2"/>
            </p:cNvCxnSpPr>
            <p:nvPr/>
          </p:nvCxnSpPr>
          <p:spPr>
            <a:xfrm>
              <a:off x="9768408" y="2735923"/>
              <a:ext cx="11701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1" name="表 110">
            <a:extLst>
              <a:ext uri="{FF2B5EF4-FFF2-40B4-BE49-F238E27FC236}">
                <a16:creationId xmlns:a16="http://schemas.microsoft.com/office/drawing/2014/main" id="{9B61A74F-EA8E-8140-91FF-814C3AEE18A7}"/>
              </a:ext>
            </a:extLst>
          </p:cNvPr>
          <p:cNvGraphicFramePr>
            <a:graphicFrameLocks noGrp="1"/>
          </p:cNvGraphicFramePr>
          <p:nvPr/>
        </p:nvGraphicFramePr>
        <p:xfrm>
          <a:off x="470399" y="903204"/>
          <a:ext cx="3987420" cy="1832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3710">
                  <a:extLst>
                    <a:ext uri="{9D8B030D-6E8A-4147-A177-3AD203B41FA5}">
                      <a16:colId xmlns:a16="http://schemas.microsoft.com/office/drawing/2014/main" val="2721879626"/>
                    </a:ext>
                  </a:extLst>
                </a:gridCol>
                <a:gridCol w="1993710">
                  <a:extLst>
                    <a:ext uri="{9D8B030D-6E8A-4147-A177-3AD203B41FA5}">
                      <a16:colId xmlns:a16="http://schemas.microsoft.com/office/drawing/2014/main" val="198703953"/>
                    </a:ext>
                  </a:extLst>
                </a:gridCol>
              </a:tblGrid>
              <a:tr h="4581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ノード </a:t>
                      </a:r>
                      <a:r>
                        <a:rPr kumimoji="1" lang="en-US" altLang="ja-JP" dirty="0"/>
                        <a:t>ID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隣接ノード</a:t>
                      </a:r>
                      <a:r>
                        <a:rPr kumimoji="1" lang="en-US" altLang="ja-JP" dirty="0"/>
                        <a:t>ID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993246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1,4,7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190496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1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/>
                        <a:t>2,4,5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77916"/>
                  </a:ext>
                </a:extLst>
              </a:tr>
              <a:tr h="458180"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31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658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マップの初期化と運搬先候補リストの作成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5A450FF-A66C-BC40-9FBE-7B3683E97B11}"/>
              </a:ext>
            </a:extLst>
          </p:cNvPr>
          <p:cNvGrpSpPr/>
          <p:nvPr/>
        </p:nvGrpSpPr>
        <p:grpSpPr>
          <a:xfrm>
            <a:off x="5690955" y="710698"/>
            <a:ext cx="5805645" cy="5742638"/>
            <a:chOff x="5816969" y="692696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2EBD37-6BF5-3F40-ADAF-865502C14B5C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9D66FF6D-DC42-5444-A6AA-0CC3F3AEAB11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F8BBABE-50D6-D744-8EC6-6A6C38AD3D3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D2783A5C-CDA3-074A-9CA0-F2FA7248A4D1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C1247D62-1BC8-5447-866C-4445001A01E3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981B5FB6-47C0-E94E-844D-572ED951505E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5A03D7E-B968-0F46-A60F-DC64D38FC9D6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79B8CBDE-BF62-8C41-B2B8-7820F96BBFC5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20208F0-1096-2642-9CB4-3E98927F7D84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220045D-83C8-7547-AFE2-BBBA02729450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5E0B09DE-B2EA-5E46-8186-057026E7489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2085016-305D-5848-88EE-0C195189C8CF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36E8B92-1D68-E142-A610-EBCCD91AAAA5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AF025D6-850D-8148-AE4A-2C89A223E697}"/>
                  </a:ext>
                </a:extLst>
              </p:cNvPr>
              <p:cNvCxnSpPr>
                <a:stCxn id="27" idx="0"/>
                <a:endCxn id="24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C2B2E5F-6556-5E42-A41B-68B78F0395AB}"/>
                  </a:ext>
                </a:extLst>
              </p:cNvPr>
              <p:cNvCxnSpPr>
                <a:stCxn id="24" idx="6"/>
                <a:endCxn id="2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D2ABC13D-F953-4A4F-96F9-8E249AF7403F}"/>
                  </a:ext>
                </a:extLst>
              </p:cNvPr>
              <p:cNvCxnSpPr>
                <a:stCxn id="26" idx="1"/>
                <a:endCxn id="24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E3A5EC02-EC1E-D044-B333-FD8A19C77133}"/>
                  </a:ext>
                </a:extLst>
              </p:cNvPr>
              <p:cNvCxnSpPr>
                <a:stCxn id="26" idx="7"/>
                <a:endCxn id="2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7D2800CE-CEB5-2C4A-8668-47187AA98C46}"/>
                  </a:ext>
                </a:extLst>
              </p:cNvPr>
              <p:cNvCxnSpPr>
                <a:stCxn id="27" idx="7"/>
                <a:endCxn id="26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04DE226-FA21-3646-A93D-9AC4998D89A6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343158A-EDFB-D04E-9A1E-7E1C767D2B89}"/>
                  </a:ext>
                </a:extLst>
              </p:cNvPr>
              <p:cNvCxnSpPr>
                <a:cxnSpLocks/>
                <a:stCxn id="31" idx="0"/>
                <a:endCxn id="29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AF4E606-AA0B-D649-BA4C-720D8DC0FF95}"/>
                  </a:ext>
                </a:extLst>
              </p:cNvPr>
              <p:cNvCxnSpPr>
                <a:cxnSpLocks/>
                <a:stCxn id="29" idx="7"/>
                <a:endCxn id="33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9BF7554-862C-7D42-9BA6-F6403B1C49AE}"/>
                  </a:ext>
                </a:extLst>
              </p:cNvPr>
              <p:cNvCxnSpPr>
                <a:cxnSpLocks/>
                <a:stCxn id="33" idx="7"/>
                <a:endCxn id="28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DC98C1C-2DD8-F24E-AC34-C9FA2716E603}"/>
                  </a:ext>
                </a:extLst>
              </p:cNvPr>
              <p:cNvCxnSpPr>
                <a:cxnSpLocks/>
                <a:stCxn id="33" idx="1"/>
                <a:endCxn id="27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30D3FA0-26F5-9F44-82CB-EEB78B2DFD05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F8D91497-A7CF-B348-BB18-C772E4699300}"/>
                  </a:ext>
                </a:extLst>
              </p:cNvPr>
              <p:cNvCxnSpPr>
                <a:cxnSpLocks/>
                <a:stCxn id="31" idx="7"/>
                <a:endCxn id="34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F1BCB82-4904-8F4E-86F0-6C9EDB2ED43F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54C9A241-258B-0340-9F1A-2BF1C518E860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7D8A259-93CB-5549-81E8-C5F79660CACA}"/>
                  </a:ext>
                </a:extLst>
              </p:cNvPr>
              <p:cNvCxnSpPr>
                <a:cxnSpLocks/>
                <a:stCxn id="34" idx="5"/>
                <a:endCxn id="32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33AD1E-95F2-454C-A786-50EA6F01746A}"/>
                  </a:ext>
                </a:extLst>
              </p:cNvPr>
              <p:cNvCxnSpPr>
                <a:cxnSpLocks/>
                <a:stCxn id="34" idx="7"/>
                <a:endCxn id="30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29740DF5-657B-F14E-8381-97D89B6AE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3F53F5FA-2F52-2E43-9566-B051EC281B6E}"/>
                  </a:ext>
                </a:extLst>
              </p:cNvPr>
              <p:cNvCxnSpPr>
                <a:cxnSpLocks/>
                <a:stCxn id="30" idx="1"/>
                <a:endCxn id="33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7557914E-9357-8540-968C-89BAB13E9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D216836-7415-E346-9BE3-2DE3E81B3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620EA5B-E98F-7D4C-AB29-34B129C9A5BD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6249017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F4828E97-52C1-B04D-9877-414FE061193F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768408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07FDEEC1-BE93-D84D-B92B-ACF4F95DB75D}"/>
              </a:ext>
            </a:extLst>
          </p:cNvPr>
          <p:cNvGrpSpPr/>
          <p:nvPr/>
        </p:nvGrpSpPr>
        <p:grpSpPr>
          <a:xfrm>
            <a:off x="5766452" y="575369"/>
            <a:ext cx="5695034" cy="5711028"/>
            <a:chOff x="5766452" y="575369"/>
            <a:chExt cx="5695034" cy="5711028"/>
          </a:xfrm>
        </p:grpSpPr>
        <p:sp>
          <p:nvSpPr>
            <p:cNvPr id="90" name="円柱 89">
              <a:extLst>
                <a:ext uri="{FF2B5EF4-FFF2-40B4-BE49-F238E27FC236}">
                  <a16:creationId xmlns:a16="http://schemas.microsoft.com/office/drawing/2014/main" id="{6913547E-A017-2C4C-B62A-573E6EF154D8}"/>
                </a:ext>
              </a:extLst>
            </p:cNvPr>
            <p:cNvSpPr/>
            <p:nvPr/>
          </p:nvSpPr>
          <p:spPr>
            <a:xfrm>
              <a:off x="9310046" y="4051907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円柱 90">
              <a:extLst>
                <a:ext uri="{FF2B5EF4-FFF2-40B4-BE49-F238E27FC236}">
                  <a16:creationId xmlns:a16="http://schemas.microsoft.com/office/drawing/2014/main" id="{47D53D01-3BBF-1145-9228-391B1F9BA218}"/>
                </a:ext>
              </a:extLst>
            </p:cNvPr>
            <p:cNvSpPr/>
            <p:nvPr/>
          </p:nvSpPr>
          <p:spPr>
            <a:xfrm>
              <a:off x="7478030" y="5740294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円柱 91">
              <a:extLst>
                <a:ext uri="{FF2B5EF4-FFF2-40B4-BE49-F238E27FC236}">
                  <a16:creationId xmlns:a16="http://schemas.microsoft.com/office/drawing/2014/main" id="{AC1AADFA-8B4C-854F-9EBE-48F028C16DEA}"/>
                </a:ext>
              </a:extLst>
            </p:cNvPr>
            <p:cNvSpPr/>
            <p:nvPr/>
          </p:nvSpPr>
          <p:spPr>
            <a:xfrm>
              <a:off x="7527991" y="2250990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円柱 92">
              <a:extLst>
                <a:ext uri="{FF2B5EF4-FFF2-40B4-BE49-F238E27FC236}">
                  <a16:creationId xmlns:a16="http://schemas.microsoft.com/office/drawing/2014/main" id="{4F285647-F764-9F4D-B597-E2FC413E169C}"/>
                </a:ext>
              </a:extLst>
            </p:cNvPr>
            <p:cNvSpPr/>
            <p:nvPr/>
          </p:nvSpPr>
          <p:spPr>
            <a:xfrm>
              <a:off x="5766452" y="4005064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円柱 93">
              <a:extLst>
                <a:ext uri="{FF2B5EF4-FFF2-40B4-BE49-F238E27FC236}">
                  <a16:creationId xmlns:a16="http://schemas.microsoft.com/office/drawing/2014/main" id="{535DA5AC-2DD2-E544-950A-2CFE7CF4AC9B}"/>
                </a:ext>
              </a:extLst>
            </p:cNvPr>
            <p:cNvSpPr/>
            <p:nvPr/>
          </p:nvSpPr>
          <p:spPr>
            <a:xfrm>
              <a:off x="11050883" y="2318138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円柱 94">
              <a:extLst>
                <a:ext uri="{FF2B5EF4-FFF2-40B4-BE49-F238E27FC236}">
                  <a16:creationId xmlns:a16="http://schemas.microsoft.com/office/drawing/2014/main" id="{C7329BA4-4B63-2840-BF00-50413068D77A}"/>
                </a:ext>
              </a:extLst>
            </p:cNvPr>
            <p:cNvSpPr/>
            <p:nvPr/>
          </p:nvSpPr>
          <p:spPr>
            <a:xfrm>
              <a:off x="11050882" y="5700927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円柱 95">
              <a:extLst>
                <a:ext uri="{FF2B5EF4-FFF2-40B4-BE49-F238E27FC236}">
                  <a16:creationId xmlns:a16="http://schemas.microsoft.com/office/drawing/2014/main" id="{91CF8582-B283-734D-BD1A-EFE440485104}"/>
                </a:ext>
              </a:extLst>
            </p:cNvPr>
            <p:cNvSpPr/>
            <p:nvPr/>
          </p:nvSpPr>
          <p:spPr>
            <a:xfrm>
              <a:off x="5770342" y="575369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円柱 96">
              <a:extLst>
                <a:ext uri="{FF2B5EF4-FFF2-40B4-BE49-F238E27FC236}">
                  <a16:creationId xmlns:a16="http://schemas.microsoft.com/office/drawing/2014/main" id="{7D9F2885-8F86-1B40-B4B7-C2BD3ABB7AC8}"/>
                </a:ext>
              </a:extLst>
            </p:cNvPr>
            <p:cNvSpPr/>
            <p:nvPr/>
          </p:nvSpPr>
          <p:spPr>
            <a:xfrm>
              <a:off x="10188353" y="3198529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円柱 97">
              <a:extLst>
                <a:ext uri="{FF2B5EF4-FFF2-40B4-BE49-F238E27FC236}">
                  <a16:creationId xmlns:a16="http://schemas.microsoft.com/office/drawing/2014/main" id="{27CA34E5-5A0B-5849-889B-78CE71D8C0FE}"/>
                </a:ext>
              </a:extLst>
            </p:cNvPr>
            <p:cNvSpPr/>
            <p:nvPr/>
          </p:nvSpPr>
          <p:spPr>
            <a:xfrm>
              <a:off x="9276891" y="583564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円柱 98">
              <a:extLst>
                <a:ext uri="{FF2B5EF4-FFF2-40B4-BE49-F238E27FC236}">
                  <a16:creationId xmlns:a16="http://schemas.microsoft.com/office/drawing/2014/main" id="{F3E00D75-3C79-7B4C-8C46-56BADE1345F1}"/>
                </a:ext>
              </a:extLst>
            </p:cNvPr>
            <p:cNvSpPr/>
            <p:nvPr/>
          </p:nvSpPr>
          <p:spPr>
            <a:xfrm>
              <a:off x="6643627" y="4905396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FCF76FFD-8AFB-8D46-A93F-9A7D711A83D1}"/>
              </a:ext>
            </a:extLst>
          </p:cNvPr>
          <p:cNvSpPr/>
          <p:nvPr/>
        </p:nvSpPr>
        <p:spPr>
          <a:xfrm>
            <a:off x="148385" y="476672"/>
            <a:ext cx="4930502" cy="53463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MAP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1,3,4,5,6,7,9,11,12,13,14,16,17,18,19,20,22</a:t>
            </a:r>
          </a:p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AF7065CA-B7B3-4040-98B9-A0B82D5B02C4}"/>
              </a:ext>
            </a:extLst>
          </p:cNvPr>
          <p:cNvSpPr/>
          <p:nvPr/>
        </p:nvSpPr>
        <p:spPr>
          <a:xfrm>
            <a:off x="144570" y="1888708"/>
            <a:ext cx="4898313" cy="8202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マップからブロックサークルにブロックが置かれているノードを削除する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05270056-88CF-3F4B-B71E-A650A3FA61B9}"/>
              </a:ext>
            </a:extLst>
          </p:cNvPr>
          <p:cNvSpPr/>
          <p:nvPr/>
        </p:nvSpPr>
        <p:spPr>
          <a:xfrm>
            <a:off x="278367" y="2904437"/>
            <a:ext cx="4930502" cy="53463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MAP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1,3,4,5,6,7,9,11,</a:t>
            </a:r>
            <a:r>
              <a:rPr lang="en-US" altLang="ja-JP" sz="1200" strike="sngStrike" dirty="0">
                <a:solidFill>
                  <a:schemeClr val="tx1"/>
                </a:solidFill>
              </a:rPr>
              <a:t>12</a:t>
            </a:r>
            <a:r>
              <a:rPr lang="en-US" altLang="ja-JP" sz="1200" dirty="0">
                <a:solidFill>
                  <a:schemeClr val="tx1"/>
                </a:solidFill>
              </a:rPr>
              <a:t>,13,14,16,</a:t>
            </a:r>
            <a:r>
              <a:rPr lang="en-US" altLang="ja-JP" sz="1200" strike="sngStrike" dirty="0">
                <a:solidFill>
                  <a:schemeClr val="tx1"/>
                </a:solidFill>
              </a:rPr>
              <a:t>17</a:t>
            </a:r>
            <a:r>
              <a:rPr lang="en-US" altLang="ja-JP" sz="1200" dirty="0">
                <a:solidFill>
                  <a:schemeClr val="tx1"/>
                </a:solidFill>
              </a:rPr>
              <a:t>,18,19,20,22</a:t>
            </a:r>
          </a:p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5" name="角丸四角形 124">
            <a:extLst>
              <a:ext uri="{FF2B5EF4-FFF2-40B4-BE49-F238E27FC236}">
                <a16:creationId xmlns:a16="http://schemas.microsoft.com/office/drawing/2014/main" id="{070D429B-60AD-7C40-87E3-52CAD1C33A28}"/>
              </a:ext>
            </a:extLst>
          </p:cNvPr>
          <p:cNvSpPr/>
          <p:nvPr/>
        </p:nvSpPr>
        <p:spPr>
          <a:xfrm>
            <a:off x="234580" y="3775104"/>
            <a:ext cx="4898313" cy="8202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r>
              <a:rPr kumimoji="1" lang="en-US" altLang="ja-JP" dirty="0">
                <a:solidFill>
                  <a:schemeClr val="tx1"/>
                </a:solidFill>
              </a:rPr>
              <a:t>13</a:t>
            </a:r>
            <a:r>
              <a:rPr kumimoji="1" lang="ja-JP" altLang="en-US">
                <a:solidFill>
                  <a:schemeClr val="tx1"/>
                </a:solidFill>
              </a:rPr>
              <a:t>に置かれているブロックの色から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運搬先候補のノードを選択する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1447847B-38CF-474D-840A-03395B362A6A}"/>
              </a:ext>
            </a:extLst>
          </p:cNvPr>
          <p:cNvSpPr/>
          <p:nvPr/>
        </p:nvSpPr>
        <p:spPr>
          <a:xfrm>
            <a:off x="311937" y="4749849"/>
            <a:ext cx="4930502" cy="53463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候補ノード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18,6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7" name="角丸四角形 126">
            <a:extLst>
              <a:ext uri="{FF2B5EF4-FFF2-40B4-BE49-F238E27FC236}">
                <a16:creationId xmlns:a16="http://schemas.microsoft.com/office/drawing/2014/main" id="{A4C81F27-08A9-7145-B690-AD3401ECEBE8}"/>
              </a:ext>
            </a:extLst>
          </p:cNvPr>
          <p:cNvSpPr/>
          <p:nvPr/>
        </p:nvSpPr>
        <p:spPr>
          <a:xfrm>
            <a:off x="221449" y="5399350"/>
            <a:ext cx="4898313" cy="8202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候補ノードからブロックが置かれているノードを削除する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ED45440-6CB8-AE42-B6F1-72B936BCBAC4}"/>
              </a:ext>
            </a:extLst>
          </p:cNvPr>
          <p:cNvSpPr/>
          <p:nvPr/>
        </p:nvSpPr>
        <p:spPr>
          <a:xfrm>
            <a:off x="209406" y="6315386"/>
            <a:ext cx="4930502" cy="53463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運搬先候補ノード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18,6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36009A5C-D633-BC47-9A3A-52490979C235}"/>
              </a:ext>
            </a:extLst>
          </p:cNvPr>
          <p:cNvSpPr/>
          <p:nvPr/>
        </p:nvSpPr>
        <p:spPr>
          <a:xfrm>
            <a:off x="173046" y="1163154"/>
            <a:ext cx="4930502" cy="53463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Open Set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62BDAC94-4069-C14D-9CC2-3E16B193ACFF}"/>
              </a:ext>
            </a:extLst>
          </p:cNvPr>
          <p:cNvSpPr/>
          <p:nvPr/>
        </p:nvSpPr>
        <p:spPr>
          <a:xfrm>
            <a:off x="5232927" y="6612496"/>
            <a:ext cx="2465251" cy="178505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>
                <a:solidFill>
                  <a:schemeClr val="tx1"/>
                </a:solidFill>
              </a:rPr>
              <a:t>交差サークル・ブロック辞書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0:</a:t>
            </a:r>
            <a:r>
              <a:rPr lang="ja-JP" altLang="en-US" sz="1200">
                <a:solidFill>
                  <a:schemeClr val="tx1"/>
                </a:solidFill>
              </a:rPr>
              <a:t>青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2:</a:t>
            </a:r>
            <a:r>
              <a:rPr lang="ja-JP" altLang="en-US" sz="1200">
                <a:solidFill>
                  <a:schemeClr val="tx1"/>
                </a:solidFill>
              </a:rPr>
              <a:t>灰色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8:</a:t>
            </a:r>
            <a:r>
              <a:rPr lang="ja-JP" altLang="en-US" sz="1200">
                <a:solidFill>
                  <a:schemeClr val="tx1"/>
                </a:solidFill>
              </a:rPr>
              <a:t>緑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10;</a:t>
            </a:r>
            <a:r>
              <a:rPr lang="ja-JP" altLang="en-US" sz="1200">
                <a:solidFill>
                  <a:schemeClr val="tx1"/>
                </a:solidFill>
              </a:rPr>
              <a:t>赤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13:</a:t>
            </a:r>
            <a:r>
              <a:rPr lang="ja-JP" altLang="en-US" sz="1200">
                <a:solidFill>
                  <a:schemeClr val="tx1"/>
                </a:solidFill>
              </a:rPr>
              <a:t>赤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15:</a:t>
            </a:r>
            <a:r>
              <a:rPr lang="ja-JP" altLang="en-US" sz="1200">
                <a:solidFill>
                  <a:schemeClr val="tx1"/>
                </a:solidFill>
              </a:rPr>
              <a:t>黄色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21:</a:t>
            </a:r>
            <a:r>
              <a:rPr lang="ja-JP" altLang="en-US" sz="1200">
                <a:solidFill>
                  <a:schemeClr val="tx1"/>
                </a:solidFill>
              </a:rPr>
              <a:t>青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23:</a:t>
            </a:r>
            <a:r>
              <a:rPr lang="ja-JP" altLang="en-US" sz="1200">
                <a:solidFill>
                  <a:schemeClr val="tx1"/>
                </a:solidFill>
              </a:rPr>
              <a:t>緑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A* Search</a:t>
            </a:r>
            <a:r>
              <a:rPr kumimoji="1" lang="ja-JP" altLang="en-US">
                <a:solidFill>
                  <a:schemeClr val="tx1"/>
                </a:solidFill>
              </a:rPr>
              <a:t>を用いた経路探索の検討：①ブロック運搬先の決定</a:t>
            </a:r>
            <a:r>
              <a:rPr kumimoji="1" lang="en-US" altLang="ja-JP" dirty="0">
                <a:solidFill>
                  <a:schemeClr val="tx1"/>
                </a:solidFill>
              </a:rPr>
              <a:t>(</a:t>
            </a:r>
            <a:r>
              <a:rPr kumimoji="1" lang="ja-JP" altLang="en-US">
                <a:solidFill>
                  <a:schemeClr val="tx1"/>
                </a:solidFill>
              </a:rPr>
              <a:t>スタートノードにブロックがある場合</a:t>
            </a:r>
            <a:r>
              <a:rPr kumimoji="1" lang="en-US" altLang="ja-JP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5A450FF-A66C-BC40-9FBE-7B3683E97B11}"/>
              </a:ext>
            </a:extLst>
          </p:cNvPr>
          <p:cNvGrpSpPr/>
          <p:nvPr/>
        </p:nvGrpSpPr>
        <p:grpSpPr>
          <a:xfrm>
            <a:off x="5690955" y="710698"/>
            <a:ext cx="5805645" cy="5742638"/>
            <a:chOff x="5816969" y="692696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2EBD37-6BF5-3F40-ADAF-865502C14B5C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9D66FF6D-DC42-5444-A6AA-0CC3F3AEAB11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F8BBABE-50D6-D744-8EC6-6A6C38AD3D3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D2783A5C-CDA3-074A-9CA0-F2FA7248A4D1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C1247D62-1BC8-5447-866C-4445001A01E3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981B5FB6-47C0-E94E-844D-572ED951505E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5A03D7E-B968-0F46-A60F-DC64D38FC9D6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79B8CBDE-BF62-8C41-B2B8-7820F96BBFC5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20208F0-1096-2642-9CB4-3E98927F7D84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220045D-83C8-7547-AFE2-BBBA02729450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5E0B09DE-B2EA-5E46-8186-057026E7489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2085016-305D-5848-88EE-0C195189C8CF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36E8B92-1D68-E142-A610-EBCCD91AAAA5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AF025D6-850D-8148-AE4A-2C89A223E697}"/>
                  </a:ext>
                </a:extLst>
              </p:cNvPr>
              <p:cNvCxnSpPr>
                <a:stCxn id="27" idx="0"/>
                <a:endCxn id="24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C2B2E5F-6556-5E42-A41B-68B78F0395AB}"/>
                  </a:ext>
                </a:extLst>
              </p:cNvPr>
              <p:cNvCxnSpPr>
                <a:stCxn id="24" idx="6"/>
                <a:endCxn id="2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D2ABC13D-F953-4A4F-96F9-8E249AF7403F}"/>
                  </a:ext>
                </a:extLst>
              </p:cNvPr>
              <p:cNvCxnSpPr>
                <a:stCxn id="26" idx="1"/>
                <a:endCxn id="24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E3A5EC02-EC1E-D044-B333-FD8A19C77133}"/>
                  </a:ext>
                </a:extLst>
              </p:cNvPr>
              <p:cNvCxnSpPr>
                <a:stCxn id="26" idx="7"/>
                <a:endCxn id="2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7D2800CE-CEB5-2C4A-8668-47187AA98C46}"/>
                  </a:ext>
                </a:extLst>
              </p:cNvPr>
              <p:cNvCxnSpPr>
                <a:stCxn id="27" idx="7"/>
                <a:endCxn id="26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04DE226-FA21-3646-A93D-9AC4998D89A6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343158A-EDFB-D04E-9A1E-7E1C767D2B89}"/>
                  </a:ext>
                </a:extLst>
              </p:cNvPr>
              <p:cNvCxnSpPr>
                <a:cxnSpLocks/>
                <a:stCxn id="31" idx="0"/>
                <a:endCxn id="29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AF4E606-AA0B-D649-BA4C-720D8DC0FF95}"/>
                  </a:ext>
                </a:extLst>
              </p:cNvPr>
              <p:cNvCxnSpPr>
                <a:cxnSpLocks/>
                <a:stCxn id="29" idx="7"/>
                <a:endCxn id="33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9BF7554-862C-7D42-9BA6-F6403B1C49AE}"/>
                  </a:ext>
                </a:extLst>
              </p:cNvPr>
              <p:cNvCxnSpPr>
                <a:cxnSpLocks/>
                <a:stCxn id="33" idx="7"/>
                <a:endCxn id="28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DC98C1C-2DD8-F24E-AC34-C9FA2716E603}"/>
                  </a:ext>
                </a:extLst>
              </p:cNvPr>
              <p:cNvCxnSpPr>
                <a:cxnSpLocks/>
                <a:stCxn id="33" idx="1"/>
                <a:endCxn id="27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30D3FA0-26F5-9F44-82CB-EEB78B2DFD05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F8D91497-A7CF-B348-BB18-C772E4699300}"/>
                  </a:ext>
                </a:extLst>
              </p:cNvPr>
              <p:cNvCxnSpPr>
                <a:cxnSpLocks/>
                <a:stCxn id="31" idx="7"/>
                <a:endCxn id="34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F1BCB82-4904-8F4E-86F0-6C9EDB2ED43F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54C9A241-258B-0340-9F1A-2BF1C518E860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7D8A259-93CB-5549-81E8-C5F79660CACA}"/>
                  </a:ext>
                </a:extLst>
              </p:cNvPr>
              <p:cNvCxnSpPr>
                <a:cxnSpLocks/>
                <a:stCxn id="34" idx="5"/>
                <a:endCxn id="32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33AD1E-95F2-454C-A786-50EA6F01746A}"/>
                  </a:ext>
                </a:extLst>
              </p:cNvPr>
              <p:cNvCxnSpPr>
                <a:cxnSpLocks/>
                <a:stCxn id="34" idx="7"/>
                <a:endCxn id="30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29740DF5-657B-F14E-8381-97D89B6AE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3F53F5FA-2F52-2E43-9566-B051EC281B6E}"/>
                  </a:ext>
                </a:extLst>
              </p:cNvPr>
              <p:cNvCxnSpPr>
                <a:cxnSpLocks/>
                <a:stCxn id="30" idx="1"/>
                <a:endCxn id="33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7557914E-9357-8540-968C-89BAB13E9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D216836-7415-E346-9BE3-2DE3E81B3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620EA5B-E98F-7D4C-AB29-34B129C9A5BD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6249017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F4828E97-52C1-B04D-9877-414FE061193F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768408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07FDEEC1-BE93-D84D-B92B-ACF4F95DB75D}"/>
              </a:ext>
            </a:extLst>
          </p:cNvPr>
          <p:cNvGrpSpPr/>
          <p:nvPr/>
        </p:nvGrpSpPr>
        <p:grpSpPr>
          <a:xfrm>
            <a:off x="5766452" y="575369"/>
            <a:ext cx="5695034" cy="5711028"/>
            <a:chOff x="5766452" y="575369"/>
            <a:chExt cx="5695034" cy="5711028"/>
          </a:xfrm>
        </p:grpSpPr>
        <p:sp>
          <p:nvSpPr>
            <p:cNvPr id="90" name="円柱 89">
              <a:extLst>
                <a:ext uri="{FF2B5EF4-FFF2-40B4-BE49-F238E27FC236}">
                  <a16:creationId xmlns:a16="http://schemas.microsoft.com/office/drawing/2014/main" id="{6913547E-A017-2C4C-B62A-573E6EF154D8}"/>
                </a:ext>
              </a:extLst>
            </p:cNvPr>
            <p:cNvSpPr/>
            <p:nvPr/>
          </p:nvSpPr>
          <p:spPr>
            <a:xfrm>
              <a:off x="9310046" y="4051907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円柱 90">
              <a:extLst>
                <a:ext uri="{FF2B5EF4-FFF2-40B4-BE49-F238E27FC236}">
                  <a16:creationId xmlns:a16="http://schemas.microsoft.com/office/drawing/2014/main" id="{47D53D01-3BBF-1145-9228-391B1F9BA218}"/>
                </a:ext>
              </a:extLst>
            </p:cNvPr>
            <p:cNvSpPr/>
            <p:nvPr/>
          </p:nvSpPr>
          <p:spPr>
            <a:xfrm>
              <a:off x="7478030" y="5740294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円柱 91">
              <a:extLst>
                <a:ext uri="{FF2B5EF4-FFF2-40B4-BE49-F238E27FC236}">
                  <a16:creationId xmlns:a16="http://schemas.microsoft.com/office/drawing/2014/main" id="{AC1AADFA-8B4C-854F-9EBE-48F028C16DEA}"/>
                </a:ext>
              </a:extLst>
            </p:cNvPr>
            <p:cNvSpPr/>
            <p:nvPr/>
          </p:nvSpPr>
          <p:spPr>
            <a:xfrm>
              <a:off x="7527991" y="2250990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円柱 92">
              <a:extLst>
                <a:ext uri="{FF2B5EF4-FFF2-40B4-BE49-F238E27FC236}">
                  <a16:creationId xmlns:a16="http://schemas.microsoft.com/office/drawing/2014/main" id="{4F285647-F764-9F4D-B597-E2FC413E169C}"/>
                </a:ext>
              </a:extLst>
            </p:cNvPr>
            <p:cNvSpPr/>
            <p:nvPr/>
          </p:nvSpPr>
          <p:spPr>
            <a:xfrm>
              <a:off x="5766452" y="4005064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円柱 93">
              <a:extLst>
                <a:ext uri="{FF2B5EF4-FFF2-40B4-BE49-F238E27FC236}">
                  <a16:creationId xmlns:a16="http://schemas.microsoft.com/office/drawing/2014/main" id="{535DA5AC-2DD2-E544-950A-2CFE7CF4AC9B}"/>
                </a:ext>
              </a:extLst>
            </p:cNvPr>
            <p:cNvSpPr/>
            <p:nvPr/>
          </p:nvSpPr>
          <p:spPr>
            <a:xfrm>
              <a:off x="11050883" y="2318138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円柱 94">
              <a:extLst>
                <a:ext uri="{FF2B5EF4-FFF2-40B4-BE49-F238E27FC236}">
                  <a16:creationId xmlns:a16="http://schemas.microsoft.com/office/drawing/2014/main" id="{C7329BA4-4B63-2840-BF00-50413068D77A}"/>
                </a:ext>
              </a:extLst>
            </p:cNvPr>
            <p:cNvSpPr/>
            <p:nvPr/>
          </p:nvSpPr>
          <p:spPr>
            <a:xfrm>
              <a:off x="11050882" y="5700927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円柱 95">
              <a:extLst>
                <a:ext uri="{FF2B5EF4-FFF2-40B4-BE49-F238E27FC236}">
                  <a16:creationId xmlns:a16="http://schemas.microsoft.com/office/drawing/2014/main" id="{91CF8582-B283-734D-BD1A-EFE440485104}"/>
                </a:ext>
              </a:extLst>
            </p:cNvPr>
            <p:cNvSpPr/>
            <p:nvPr/>
          </p:nvSpPr>
          <p:spPr>
            <a:xfrm>
              <a:off x="5770342" y="575369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円柱 96">
              <a:extLst>
                <a:ext uri="{FF2B5EF4-FFF2-40B4-BE49-F238E27FC236}">
                  <a16:creationId xmlns:a16="http://schemas.microsoft.com/office/drawing/2014/main" id="{7D9F2885-8F86-1B40-B4B7-C2BD3ABB7AC8}"/>
                </a:ext>
              </a:extLst>
            </p:cNvPr>
            <p:cNvSpPr/>
            <p:nvPr/>
          </p:nvSpPr>
          <p:spPr>
            <a:xfrm>
              <a:off x="10188353" y="3198529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円柱 97">
              <a:extLst>
                <a:ext uri="{FF2B5EF4-FFF2-40B4-BE49-F238E27FC236}">
                  <a16:creationId xmlns:a16="http://schemas.microsoft.com/office/drawing/2014/main" id="{27CA34E5-5A0B-5849-889B-78CE71D8C0FE}"/>
                </a:ext>
              </a:extLst>
            </p:cNvPr>
            <p:cNvSpPr/>
            <p:nvPr/>
          </p:nvSpPr>
          <p:spPr>
            <a:xfrm>
              <a:off x="9276891" y="583564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円柱 98">
              <a:extLst>
                <a:ext uri="{FF2B5EF4-FFF2-40B4-BE49-F238E27FC236}">
                  <a16:creationId xmlns:a16="http://schemas.microsoft.com/office/drawing/2014/main" id="{F3E00D75-3C79-7B4C-8C46-56BADE1345F1}"/>
                </a:ext>
              </a:extLst>
            </p:cNvPr>
            <p:cNvSpPr/>
            <p:nvPr/>
          </p:nvSpPr>
          <p:spPr>
            <a:xfrm>
              <a:off x="6643627" y="4905396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49B19890-6AF0-AC42-8DDF-7D56AE6C4CDC}"/>
              </a:ext>
            </a:extLst>
          </p:cNvPr>
          <p:cNvSpPr/>
          <p:nvPr/>
        </p:nvSpPr>
        <p:spPr>
          <a:xfrm>
            <a:off x="148385" y="734126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スタート・ノード：</a:t>
            </a:r>
            <a:r>
              <a:rPr lang="en-US" altLang="ja-JP" sz="1200" dirty="0">
                <a:solidFill>
                  <a:schemeClr val="tx1"/>
                </a:solidFill>
              </a:rPr>
              <a:t>13</a:t>
            </a:r>
            <a:endParaRPr lang="ja-JP" altLang="en-US" sz="1200">
              <a:solidFill>
                <a:schemeClr val="tx1"/>
              </a:solidFill>
            </a:endParaRPr>
          </a:p>
        </p:txBody>
      </p: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92817AE-2178-ED4D-8029-AF3F19E96103}"/>
              </a:ext>
            </a:extLst>
          </p:cNvPr>
          <p:cNvGrpSpPr/>
          <p:nvPr/>
        </p:nvGrpSpPr>
        <p:grpSpPr>
          <a:xfrm rot="10800000">
            <a:off x="4808204" y="4038082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59B830D-CF25-8E49-BA15-BBF99EF1B90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D1856A9E-9113-D945-9313-D7A9972DD0D6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07" name="パイ 106">
                <a:extLst>
                  <a:ext uri="{FF2B5EF4-FFF2-40B4-BE49-F238E27FC236}">
                    <a16:creationId xmlns:a16="http://schemas.microsoft.com/office/drawing/2014/main" id="{4A72205A-7E57-C84A-B8EC-CFEDA9A4E96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パイ 107">
                <a:extLst>
                  <a:ext uri="{FF2B5EF4-FFF2-40B4-BE49-F238E27FC236}">
                    <a16:creationId xmlns:a16="http://schemas.microsoft.com/office/drawing/2014/main" id="{52512CE4-B807-914A-A1AB-9785678CA07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パイ 108">
                <a:extLst>
                  <a:ext uri="{FF2B5EF4-FFF2-40B4-BE49-F238E27FC236}">
                    <a16:creationId xmlns:a16="http://schemas.microsoft.com/office/drawing/2014/main" id="{BFD66CDF-3E7E-8C4C-BDB2-0BBC9DA624E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" name="角丸四角形 103">
              <a:extLst>
                <a:ext uri="{FF2B5EF4-FFF2-40B4-BE49-F238E27FC236}">
                  <a16:creationId xmlns:a16="http://schemas.microsoft.com/office/drawing/2014/main" id="{F97E50EC-7455-A248-8331-C764E5B4D05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B8489C2D-C3CE-3C45-9A2D-0EA2B5A5BFC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>
              <a:extLst>
                <a:ext uri="{FF2B5EF4-FFF2-40B4-BE49-F238E27FC236}">
                  <a16:creationId xmlns:a16="http://schemas.microsoft.com/office/drawing/2014/main" id="{91A87D61-4A20-354E-B458-3497BF50FAD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883E6DD-60F9-5846-A7EE-C436F7549BEC}"/>
              </a:ext>
            </a:extLst>
          </p:cNvPr>
          <p:cNvSpPr/>
          <p:nvPr/>
        </p:nvSpPr>
        <p:spPr>
          <a:xfrm>
            <a:off x="3293355" y="718819"/>
            <a:ext cx="2477570" cy="35649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走行体の位置：エントリーライン</a:t>
            </a:r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95DBF6B8-3ABD-224F-A2ED-77C5EB2F2029}"/>
              </a:ext>
            </a:extLst>
          </p:cNvPr>
          <p:cNvSpPr/>
          <p:nvPr/>
        </p:nvSpPr>
        <p:spPr>
          <a:xfrm>
            <a:off x="180574" y="1430778"/>
            <a:ext cx="303510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ブロック運搬先を決める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0C56497-BA2E-B24E-BD79-EAEBAA243CC1}"/>
              </a:ext>
            </a:extLst>
          </p:cNvPr>
          <p:cNvSpPr/>
          <p:nvPr/>
        </p:nvSpPr>
        <p:spPr>
          <a:xfrm>
            <a:off x="3354228" y="1435455"/>
            <a:ext cx="2750056" cy="4716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運搬先候補ノード：</a:t>
            </a:r>
            <a:r>
              <a:rPr lang="en-US" altLang="ja-JP" sz="1200" dirty="0">
                <a:solidFill>
                  <a:schemeClr val="tx1"/>
                </a:solidFill>
              </a:rPr>
              <a:t>6, 18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4E597F9B-8C39-9240-B655-69648BCEF9AE}"/>
              </a:ext>
            </a:extLst>
          </p:cNvPr>
          <p:cNvSpPr/>
          <p:nvPr/>
        </p:nvSpPr>
        <p:spPr>
          <a:xfrm>
            <a:off x="198570" y="2034965"/>
            <a:ext cx="5412417" cy="7009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スタートノードとブロック運搬先候補ノードの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距離</a:t>
            </a:r>
            <a:r>
              <a:rPr kumimoji="1" lang="en-US" altLang="ja-JP" dirty="0">
                <a:solidFill>
                  <a:schemeClr val="tx1"/>
                </a:solidFill>
              </a:rPr>
              <a:t>h</a:t>
            </a:r>
            <a:r>
              <a:rPr kumimoji="1" lang="ja-JP" altLang="en-US">
                <a:solidFill>
                  <a:schemeClr val="tx1"/>
                </a:solidFill>
              </a:rPr>
              <a:t>を計算する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695523FA-CB2A-0142-9DC4-9F5D11C81E27}"/>
              </a:ext>
            </a:extLst>
          </p:cNvPr>
          <p:cNvCxnSpPr/>
          <p:nvPr/>
        </p:nvCxnSpPr>
        <p:spPr>
          <a:xfrm flipH="1" flipV="1">
            <a:off x="5969986" y="4412815"/>
            <a:ext cx="2592288" cy="897394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499C70A5-E313-4240-8A19-1FAD2D1F41C7}"/>
              </a:ext>
            </a:extLst>
          </p:cNvPr>
          <p:cNvCxnSpPr>
            <a:cxnSpLocks/>
          </p:cNvCxnSpPr>
          <p:nvPr/>
        </p:nvCxnSpPr>
        <p:spPr>
          <a:xfrm flipH="1">
            <a:off x="5969986" y="1905244"/>
            <a:ext cx="4369985" cy="2433088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表 119">
            <a:extLst>
              <a:ext uri="{FF2B5EF4-FFF2-40B4-BE49-F238E27FC236}">
                <a16:creationId xmlns:a16="http://schemas.microsoft.com/office/drawing/2014/main" id="{B4616245-2240-E445-BB3C-3B69DCC940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602" y="2873980"/>
          <a:ext cx="532395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4650">
                  <a:extLst>
                    <a:ext uri="{9D8B030D-6E8A-4147-A177-3AD203B41FA5}">
                      <a16:colId xmlns:a16="http://schemas.microsoft.com/office/drawing/2014/main" val="3307611108"/>
                    </a:ext>
                  </a:extLst>
                </a:gridCol>
                <a:gridCol w="1774650">
                  <a:extLst>
                    <a:ext uri="{9D8B030D-6E8A-4147-A177-3AD203B41FA5}">
                      <a16:colId xmlns:a16="http://schemas.microsoft.com/office/drawing/2014/main" val="3272754642"/>
                    </a:ext>
                  </a:extLst>
                </a:gridCol>
                <a:gridCol w="1774650">
                  <a:extLst>
                    <a:ext uri="{9D8B030D-6E8A-4147-A177-3AD203B41FA5}">
                      <a16:colId xmlns:a16="http://schemas.microsoft.com/office/drawing/2014/main" val="711210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パス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推定距離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運搬先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6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13-&gt;6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4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13-&gt;18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□□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611407"/>
                  </a:ext>
                </a:extLst>
              </a:tr>
            </a:tbl>
          </a:graphicData>
        </a:graphic>
      </p:graphicFrame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6DE838B2-2DE5-2D48-84BA-04F09D02D830}"/>
              </a:ext>
            </a:extLst>
          </p:cNvPr>
          <p:cNvSpPr/>
          <p:nvPr/>
        </p:nvSpPr>
        <p:spPr>
          <a:xfrm>
            <a:off x="701077" y="5049180"/>
            <a:ext cx="2477570" cy="35649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カレント・ノード</a:t>
            </a:r>
            <a:r>
              <a:rPr lang="en-US" altLang="ja-JP" sz="1200" dirty="0">
                <a:solidFill>
                  <a:schemeClr val="tx1"/>
                </a:solidFill>
              </a:rPr>
              <a:t>:13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18" name="角丸四角形 117">
            <a:extLst>
              <a:ext uri="{FF2B5EF4-FFF2-40B4-BE49-F238E27FC236}">
                <a16:creationId xmlns:a16="http://schemas.microsoft.com/office/drawing/2014/main" id="{4B285F75-EA34-E245-A673-708A69C3A180}"/>
              </a:ext>
            </a:extLst>
          </p:cNvPr>
          <p:cNvSpPr/>
          <p:nvPr/>
        </p:nvSpPr>
        <p:spPr>
          <a:xfrm>
            <a:off x="164227" y="5607242"/>
            <a:ext cx="5180388" cy="9124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現在ノードの近隣ノードに</a:t>
            </a:r>
            <a:r>
              <a:rPr kumimoji="1" lang="ja-JP" altLang="en-US">
                <a:solidFill>
                  <a:schemeClr val="tx1"/>
                </a:solidFill>
              </a:rPr>
              <a:t>運搬先ノード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>
                <a:solidFill>
                  <a:schemeClr val="tx1"/>
                </a:solidFill>
              </a:rPr>
              <a:t>があるか確認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442AFBC-348C-4541-8346-15CC3A45097A}"/>
              </a:ext>
            </a:extLst>
          </p:cNvPr>
          <p:cNvSpPr/>
          <p:nvPr/>
        </p:nvSpPr>
        <p:spPr>
          <a:xfrm>
            <a:off x="246573" y="4211670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ゴール・ノード：</a:t>
            </a:r>
            <a:r>
              <a:rPr lang="en-US" altLang="ja-JP" sz="1200" dirty="0">
                <a:solidFill>
                  <a:schemeClr val="tx1"/>
                </a:solidFill>
              </a:rPr>
              <a:t>18</a:t>
            </a:r>
            <a:endParaRPr lang="ja-JP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955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A* Search</a:t>
            </a:r>
            <a:r>
              <a:rPr kumimoji="1" lang="ja-JP" altLang="en-US">
                <a:solidFill>
                  <a:schemeClr val="tx1"/>
                </a:solidFill>
              </a:rPr>
              <a:t>を用いた経路探索の検討：</a:t>
            </a:r>
            <a:r>
              <a:rPr lang="ja-JP" altLang="en-US">
                <a:solidFill>
                  <a:schemeClr val="tx1"/>
                </a:solidFill>
              </a:rPr>
              <a:t>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5A450FF-A66C-BC40-9FBE-7B3683E97B11}"/>
              </a:ext>
            </a:extLst>
          </p:cNvPr>
          <p:cNvGrpSpPr/>
          <p:nvPr/>
        </p:nvGrpSpPr>
        <p:grpSpPr>
          <a:xfrm>
            <a:off x="5690955" y="710698"/>
            <a:ext cx="5805645" cy="5742638"/>
            <a:chOff x="5816969" y="692696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2EBD37-6BF5-3F40-ADAF-865502C14B5C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9D66FF6D-DC42-5444-A6AA-0CC3F3AEAB11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F8BBABE-50D6-D744-8EC6-6A6C38AD3D3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D2783A5C-CDA3-074A-9CA0-F2FA7248A4D1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C1247D62-1BC8-5447-866C-4445001A01E3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981B5FB6-47C0-E94E-844D-572ED951505E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5A03D7E-B968-0F46-A60F-DC64D38FC9D6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79B8CBDE-BF62-8C41-B2B8-7820F96BBFC5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20208F0-1096-2642-9CB4-3E98927F7D84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220045D-83C8-7547-AFE2-BBBA02729450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5E0B09DE-B2EA-5E46-8186-057026E7489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2085016-305D-5848-88EE-0C195189C8CF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36E8B92-1D68-E142-A610-EBCCD91AAAA5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AF025D6-850D-8148-AE4A-2C89A223E697}"/>
                  </a:ext>
                </a:extLst>
              </p:cNvPr>
              <p:cNvCxnSpPr>
                <a:stCxn id="27" idx="0"/>
                <a:endCxn id="24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C2B2E5F-6556-5E42-A41B-68B78F0395AB}"/>
                  </a:ext>
                </a:extLst>
              </p:cNvPr>
              <p:cNvCxnSpPr>
                <a:stCxn id="24" idx="6"/>
                <a:endCxn id="2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D2ABC13D-F953-4A4F-96F9-8E249AF7403F}"/>
                  </a:ext>
                </a:extLst>
              </p:cNvPr>
              <p:cNvCxnSpPr>
                <a:stCxn id="26" idx="1"/>
                <a:endCxn id="24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E3A5EC02-EC1E-D044-B333-FD8A19C77133}"/>
                  </a:ext>
                </a:extLst>
              </p:cNvPr>
              <p:cNvCxnSpPr>
                <a:stCxn id="26" idx="7"/>
                <a:endCxn id="2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7D2800CE-CEB5-2C4A-8668-47187AA98C46}"/>
                  </a:ext>
                </a:extLst>
              </p:cNvPr>
              <p:cNvCxnSpPr>
                <a:stCxn id="27" idx="7"/>
                <a:endCxn id="26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04DE226-FA21-3646-A93D-9AC4998D89A6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343158A-EDFB-D04E-9A1E-7E1C767D2B89}"/>
                  </a:ext>
                </a:extLst>
              </p:cNvPr>
              <p:cNvCxnSpPr>
                <a:cxnSpLocks/>
                <a:stCxn id="31" idx="0"/>
                <a:endCxn id="29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AF4E606-AA0B-D649-BA4C-720D8DC0FF95}"/>
                  </a:ext>
                </a:extLst>
              </p:cNvPr>
              <p:cNvCxnSpPr>
                <a:cxnSpLocks/>
                <a:stCxn id="29" idx="7"/>
                <a:endCxn id="33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9BF7554-862C-7D42-9BA6-F6403B1C49AE}"/>
                  </a:ext>
                </a:extLst>
              </p:cNvPr>
              <p:cNvCxnSpPr>
                <a:cxnSpLocks/>
                <a:stCxn id="33" idx="7"/>
                <a:endCxn id="28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DC98C1C-2DD8-F24E-AC34-C9FA2716E603}"/>
                  </a:ext>
                </a:extLst>
              </p:cNvPr>
              <p:cNvCxnSpPr>
                <a:cxnSpLocks/>
                <a:stCxn id="33" idx="1"/>
                <a:endCxn id="27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30D3FA0-26F5-9F44-82CB-EEB78B2DFD05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F8D91497-A7CF-B348-BB18-C772E4699300}"/>
                  </a:ext>
                </a:extLst>
              </p:cNvPr>
              <p:cNvCxnSpPr>
                <a:cxnSpLocks/>
                <a:stCxn id="31" idx="7"/>
                <a:endCxn id="34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F1BCB82-4904-8F4E-86F0-6C9EDB2ED43F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54C9A241-258B-0340-9F1A-2BF1C518E860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7D8A259-93CB-5549-81E8-C5F79660CACA}"/>
                  </a:ext>
                </a:extLst>
              </p:cNvPr>
              <p:cNvCxnSpPr>
                <a:cxnSpLocks/>
                <a:stCxn id="34" idx="5"/>
                <a:endCxn id="32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33AD1E-95F2-454C-A786-50EA6F01746A}"/>
                  </a:ext>
                </a:extLst>
              </p:cNvPr>
              <p:cNvCxnSpPr>
                <a:cxnSpLocks/>
                <a:stCxn id="34" idx="7"/>
                <a:endCxn id="30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29740DF5-657B-F14E-8381-97D89B6AE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3F53F5FA-2F52-2E43-9566-B051EC281B6E}"/>
                  </a:ext>
                </a:extLst>
              </p:cNvPr>
              <p:cNvCxnSpPr>
                <a:cxnSpLocks/>
                <a:stCxn id="30" idx="1"/>
                <a:endCxn id="33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7557914E-9357-8540-968C-89BAB13E9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D216836-7415-E346-9BE3-2DE3E81B3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620EA5B-E98F-7D4C-AB29-34B129C9A5BD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6249017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F4828E97-52C1-B04D-9877-414FE061193F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768408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07FDEEC1-BE93-D84D-B92B-ACF4F95DB75D}"/>
              </a:ext>
            </a:extLst>
          </p:cNvPr>
          <p:cNvGrpSpPr/>
          <p:nvPr/>
        </p:nvGrpSpPr>
        <p:grpSpPr>
          <a:xfrm>
            <a:off x="5766452" y="575369"/>
            <a:ext cx="5695034" cy="5711028"/>
            <a:chOff x="5766452" y="575369"/>
            <a:chExt cx="5695034" cy="5711028"/>
          </a:xfrm>
        </p:grpSpPr>
        <p:sp>
          <p:nvSpPr>
            <p:cNvPr id="90" name="円柱 89">
              <a:extLst>
                <a:ext uri="{FF2B5EF4-FFF2-40B4-BE49-F238E27FC236}">
                  <a16:creationId xmlns:a16="http://schemas.microsoft.com/office/drawing/2014/main" id="{6913547E-A017-2C4C-B62A-573E6EF154D8}"/>
                </a:ext>
              </a:extLst>
            </p:cNvPr>
            <p:cNvSpPr/>
            <p:nvPr/>
          </p:nvSpPr>
          <p:spPr>
            <a:xfrm>
              <a:off x="9310046" y="4051907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円柱 90">
              <a:extLst>
                <a:ext uri="{FF2B5EF4-FFF2-40B4-BE49-F238E27FC236}">
                  <a16:creationId xmlns:a16="http://schemas.microsoft.com/office/drawing/2014/main" id="{47D53D01-3BBF-1145-9228-391B1F9BA218}"/>
                </a:ext>
              </a:extLst>
            </p:cNvPr>
            <p:cNvSpPr/>
            <p:nvPr/>
          </p:nvSpPr>
          <p:spPr>
            <a:xfrm>
              <a:off x="7478030" y="5740294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円柱 91">
              <a:extLst>
                <a:ext uri="{FF2B5EF4-FFF2-40B4-BE49-F238E27FC236}">
                  <a16:creationId xmlns:a16="http://schemas.microsoft.com/office/drawing/2014/main" id="{AC1AADFA-8B4C-854F-9EBE-48F028C16DEA}"/>
                </a:ext>
              </a:extLst>
            </p:cNvPr>
            <p:cNvSpPr/>
            <p:nvPr/>
          </p:nvSpPr>
          <p:spPr>
            <a:xfrm>
              <a:off x="7527991" y="2250990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円柱 92">
              <a:extLst>
                <a:ext uri="{FF2B5EF4-FFF2-40B4-BE49-F238E27FC236}">
                  <a16:creationId xmlns:a16="http://schemas.microsoft.com/office/drawing/2014/main" id="{4F285647-F764-9F4D-B597-E2FC413E169C}"/>
                </a:ext>
              </a:extLst>
            </p:cNvPr>
            <p:cNvSpPr/>
            <p:nvPr/>
          </p:nvSpPr>
          <p:spPr>
            <a:xfrm>
              <a:off x="5766452" y="4005064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円柱 93">
              <a:extLst>
                <a:ext uri="{FF2B5EF4-FFF2-40B4-BE49-F238E27FC236}">
                  <a16:creationId xmlns:a16="http://schemas.microsoft.com/office/drawing/2014/main" id="{535DA5AC-2DD2-E544-950A-2CFE7CF4AC9B}"/>
                </a:ext>
              </a:extLst>
            </p:cNvPr>
            <p:cNvSpPr/>
            <p:nvPr/>
          </p:nvSpPr>
          <p:spPr>
            <a:xfrm>
              <a:off x="11050883" y="2318138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円柱 94">
              <a:extLst>
                <a:ext uri="{FF2B5EF4-FFF2-40B4-BE49-F238E27FC236}">
                  <a16:creationId xmlns:a16="http://schemas.microsoft.com/office/drawing/2014/main" id="{C7329BA4-4B63-2840-BF00-50413068D77A}"/>
                </a:ext>
              </a:extLst>
            </p:cNvPr>
            <p:cNvSpPr/>
            <p:nvPr/>
          </p:nvSpPr>
          <p:spPr>
            <a:xfrm>
              <a:off x="11050882" y="5700927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円柱 95">
              <a:extLst>
                <a:ext uri="{FF2B5EF4-FFF2-40B4-BE49-F238E27FC236}">
                  <a16:creationId xmlns:a16="http://schemas.microsoft.com/office/drawing/2014/main" id="{91CF8582-B283-734D-BD1A-EFE440485104}"/>
                </a:ext>
              </a:extLst>
            </p:cNvPr>
            <p:cNvSpPr/>
            <p:nvPr/>
          </p:nvSpPr>
          <p:spPr>
            <a:xfrm>
              <a:off x="5770342" y="575369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円柱 96">
              <a:extLst>
                <a:ext uri="{FF2B5EF4-FFF2-40B4-BE49-F238E27FC236}">
                  <a16:creationId xmlns:a16="http://schemas.microsoft.com/office/drawing/2014/main" id="{7D9F2885-8F86-1B40-B4B7-C2BD3ABB7AC8}"/>
                </a:ext>
              </a:extLst>
            </p:cNvPr>
            <p:cNvSpPr/>
            <p:nvPr/>
          </p:nvSpPr>
          <p:spPr>
            <a:xfrm>
              <a:off x="10188353" y="3198529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円柱 97">
              <a:extLst>
                <a:ext uri="{FF2B5EF4-FFF2-40B4-BE49-F238E27FC236}">
                  <a16:creationId xmlns:a16="http://schemas.microsoft.com/office/drawing/2014/main" id="{27CA34E5-5A0B-5849-889B-78CE71D8C0FE}"/>
                </a:ext>
              </a:extLst>
            </p:cNvPr>
            <p:cNvSpPr/>
            <p:nvPr/>
          </p:nvSpPr>
          <p:spPr>
            <a:xfrm>
              <a:off x="9276891" y="583564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円柱 98">
              <a:extLst>
                <a:ext uri="{FF2B5EF4-FFF2-40B4-BE49-F238E27FC236}">
                  <a16:creationId xmlns:a16="http://schemas.microsoft.com/office/drawing/2014/main" id="{F3E00D75-3C79-7B4C-8C46-56BADE1345F1}"/>
                </a:ext>
              </a:extLst>
            </p:cNvPr>
            <p:cNvSpPr/>
            <p:nvPr/>
          </p:nvSpPr>
          <p:spPr>
            <a:xfrm>
              <a:off x="6643627" y="4905396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A1F16B8-6FCA-DA4F-AEB9-A2999105A9E2}"/>
              </a:ext>
            </a:extLst>
          </p:cNvPr>
          <p:cNvSpPr/>
          <p:nvPr/>
        </p:nvSpPr>
        <p:spPr>
          <a:xfrm>
            <a:off x="301402" y="423512"/>
            <a:ext cx="4930502" cy="53463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MAP</a:t>
            </a:r>
          </a:p>
          <a:p>
            <a:r>
              <a:rPr lang="en-US" altLang="ja-JP" sz="1200" dirty="0">
                <a:solidFill>
                  <a:schemeClr val="tx1"/>
                </a:solidFill>
              </a:rPr>
              <a:t>1,3,4,5,6,7,9,11,12,13,14,16,17,18,19,20,22</a:t>
            </a:r>
          </a:p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A5A099E7-4A0A-864E-A2CE-CF2E9FB7E9F2}"/>
              </a:ext>
            </a:extLst>
          </p:cNvPr>
          <p:cNvSpPr/>
          <p:nvPr/>
        </p:nvSpPr>
        <p:spPr>
          <a:xfrm>
            <a:off x="301402" y="1067033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スタート・ノード：</a:t>
            </a:r>
            <a:r>
              <a:rPr lang="en-US" altLang="ja-JP" sz="1200" dirty="0">
                <a:solidFill>
                  <a:schemeClr val="tx1"/>
                </a:solidFill>
              </a:rPr>
              <a:t>13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4101664-D0B7-BC4E-9110-33B2D689D574}"/>
              </a:ext>
            </a:extLst>
          </p:cNvPr>
          <p:cNvSpPr/>
          <p:nvPr/>
        </p:nvSpPr>
        <p:spPr>
          <a:xfrm>
            <a:off x="301402" y="1517112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ゴール・ノード：</a:t>
            </a:r>
            <a:r>
              <a:rPr lang="en-US" altLang="ja-JP" sz="1200" dirty="0">
                <a:solidFill>
                  <a:schemeClr val="tx1"/>
                </a:solidFill>
              </a:rPr>
              <a:t>18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6" name="角丸四角形 125">
            <a:extLst>
              <a:ext uri="{FF2B5EF4-FFF2-40B4-BE49-F238E27FC236}">
                <a16:creationId xmlns:a16="http://schemas.microsoft.com/office/drawing/2014/main" id="{C9DF2F6E-1C70-924B-8063-FFE6EC452B95}"/>
              </a:ext>
            </a:extLst>
          </p:cNvPr>
          <p:cNvSpPr/>
          <p:nvPr/>
        </p:nvSpPr>
        <p:spPr>
          <a:xfrm>
            <a:off x="148385" y="1967191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closeSet</a:t>
            </a:r>
            <a:r>
              <a:rPr kumimoji="1" lang="ja-JP" altLang="en-US">
                <a:solidFill>
                  <a:schemeClr val="tx1"/>
                </a:solidFill>
              </a:rPr>
              <a:t>探索済セットを作成する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39157A1C-830C-284F-B225-F86CCEDD2E59}"/>
              </a:ext>
            </a:extLst>
          </p:cNvPr>
          <p:cNvSpPr/>
          <p:nvPr/>
        </p:nvSpPr>
        <p:spPr>
          <a:xfrm>
            <a:off x="301402" y="2508126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closedSet</a:t>
            </a:r>
            <a:r>
              <a:rPr lang="ja-JP" altLang="en-US" sz="1200">
                <a:solidFill>
                  <a:schemeClr val="tx1"/>
                </a:solidFill>
              </a:rPr>
              <a:t>：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7D9E7EF-A3BF-4D41-8312-E245569B542D}"/>
              </a:ext>
            </a:extLst>
          </p:cNvPr>
          <p:cNvSpPr/>
          <p:nvPr/>
        </p:nvSpPr>
        <p:spPr>
          <a:xfrm>
            <a:off x="301402" y="3499140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openSet</a:t>
            </a:r>
            <a:r>
              <a:rPr lang="ja-JP" altLang="en-US" sz="1200">
                <a:solidFill>
                  <a:schemeClr val="tx1"/>
                </a:solidFill>
              </a:rPr>
              <a:t>：</a:t>
            </a:r>
            <a:r>
              <a:rPr lang="en-US" altLang="ja-JP" sz="1200" dirty="0">
                <a:solidFill>
                  <a:schemeClr val="tx1"/>
                </a:solidFill>
              </a:rPr>
              <a:t>13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9" name="角丸四角形 128">
            <a:extLst>
              <a:ext uri="{FF2B5EF4-FFF2-40B4-BE49-F238E27FC236}">
                <a16:creationId xmlns:a16="http://schemas.microsoft.com/office/drawing/2014/main" id="{325907CC-E16E-E449-A88E-0443CECEBB22}"/>
              </a:ext>
            </a:extLst>
          </p:cNvPr>
          <p:cNvSpPr/>
          <p:nvPr/>
        </p:nvSpPr>
        <p:spPr>
          <a:xfrm>
            <a:off x="148385" y="2958205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openSet</a:t>
            </a:r>
            <a:r>
              <a:rPr kumimoji="1" lang="ja-JP" altLang="en-US">
                <a:solidFill>
                  <a:schemeClr val="tx1"/>
                </a:solidFill>
              </a:rPr>
              <a:t>未探索セットを作成する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角丸四角形 129">
            <a:extLst>
              <a:ext uri="{FF2B5EF4-FFF2-40B4-BE49-F238E27FC236}">
                <a16:creationId xmlns:a16="http://schemas.microsoft.com/office/drawing/2014/main" id="{55E6A129-1EB0-2347-ACEA-A61342BC2E40}"/>
              </a:ext>
            </a:extLst>
          </p:cNvPr>
          <p:cNvSpPr/>
          <p:nvPr/>
        </p:nvSpPr>
        <p:spPr>
          <a:xfrm>
            <a:off x="148385" y="3949219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cameFrom</a:t>
            </a:r>
            <a:r>
              <a:rPr kumimoji="1" lang="ja-JP" altLang="en-US">
                <a:solidFill>
                  <a:schemeClr val="tx1"/>
                </a:solidFill>
              </a:rPr>
              <a:t>前ノードを作成する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31E17EDA-29F1-3944-9D8D-58E13132808D}"/>
              </a:ext>
            </a:extLst>
          </p:cNvPr>
          <p:cNvSpPr/>
          <p:nvPr/>
        </p:nvSpPr>
        <p:spPr>
          <a:xfrm>
            <a:off x="301402" y="4490154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cameFrom</a:t>
            </a:r>
            <a:r>
              <a:rPr lang="ja-JP" altLang="en-US" sz="1200">
                <a:solidFill>
                  <a:schemeClr val="tx1"/>
                </a:solidFill>
              </a:rPr>
              <a:t>：</a:t>
            </a:r>
          </a:p>
        </p:txBody>
      </p:sp>
      <p:sp>
        <p:nvSpPr>
          <p:cNvPr id="132" name="角丸四角形 131">
            <a:extLst>
              <a:ext uri="{FF2B5EF4-FFF2-40B4-BE49-F238E27FC236}">
                <a16:creationId xmlns:a16="http://schemas.microsoft.com/office/drawing/2014/main" id="{C4860B8B-D6BB-A648-9CFB-C0440753401D}"/>
              </a:ext>
            </a:extLst>
          </p:cNvPr>
          <p:cNvSpPr/>
          <p:nvPr/>
        </p:nvSpPr>
        <p:spPr>
          <a:xfrm>
            <a:off x="148385" y="4940233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G</a:t>
            </a:r>
            <a:r>
              <a:rPr kumimoji="1" lang="ja-JP" altLang="en-US">
                <a:solidFill>
                  <a:schemeClr val="tx1"/>
                </a:solidFill>
              </a:rPr>
              <a:t>スコアを作成する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3" name="角丸四角形 132">
            <a:extLst>
              <a:ext uri="{FF2B5EF4-FFF2-40B4-BE49-F238E27FC236}">
                <a16:creationId xmlns:a16="http://schemas.microsoft.com/office/drawing/2014/main" id="{01E96C11-8CC5-0A47-886B-1B8D492AAB32}"/>
              </a:ext>
            </a:extLst>
          </p:cNvPr>
          <p:cNvSpPr/>
          <p:nvPr/>
        </p:nvSpPr>
        <p:spPr>
          <a:xfrm>
            <a:off x="148385" y="5931247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F</a:t>
            </a:r>
            <a:r>
              <a:rPr kumimoji="1" lang="ja-JP" altLang="en-US">
                <a:solidFill>
                  <a:schemeClr val="tx1"/>
                </a:solidFill>
              </a:rPr>
              <a:t>スコアを作成する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075C266-BD0B-3849-B142-094A0500F917}"/>
              </a:ext>
            </a:extLst>
          </p:cNvPr>
          <p:cNvSpPr/>
          <p:nvPr/>
        </p:nvSpPr>
        <p:spPr>
          <a:xfrm>
            <a:off x="301402" y="6472184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fScore</a:t>
            </a:r>
            <a:r>
              <a:rPr lang="en-US" altLang="ja-JP" sz="1200" dirty="0">
                <a:solidFill>
                  <a:schemeClr val="tx1"/>
                </a:solidFill>
              </a:rPr>
              <a:t>: 13-18</a:t>
            </a:r>
            <a:r>
              <a:rPr lang="ja-JP" altLang="en-US" sz="1200">
                <a:solidFill>
                  <a:schemeClr val="tx1"/>
                </a:solidFill>
              </a:rPr>
              <a:t>の距離</a:t>
            </a: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D3F1AD73-C86E-4D4C-B3A8-E4E7CB57F720}"/>
              </a:ext>
            </a:extLst>
          </p:cNvPr>
          <p:cNvSpPr/>
          <p:nvPr/>
        </p:nvSpPr>
        <p:spPr>
          <a:xfrm>
            <a:off x="301402" y="5481168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fScore</a:t>
            </a:r>
            <a:r>
              <a:rPr lang="en-US" altLang="ja-JP" sz="1200" dirty="0">
                <a:solidFill>
                  <a:schemeClr val="tx1"/>
                </a:solidFill>
              </a:rPr>
              <a:t>: 0</a:t>
            </a:r>
            <a:endParaRPr lang="ja-JP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31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A* Search</a:t>
            </a:r>
            <a:r>
              <a:rPr kumimoji="1" lang="ja-JP" altLang="en-US">
                <a:solidFill>
                  <a:schemeClr val="tx1"/>
                </a:solidFill>
              </a:rPr>
              <a:t>を用いた経路探索の検討：</a:t>
            </a:r>
            <a:r>
              <a:rPr lang="ja-JP" altLang="en-US">
                <a:solidFill>
                  <a:schemeClr val="tx1"/>
                </a:solidFill>
              </a:rPr>
              <a:t>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5A450FF-A66C-BC40-9FBE-7B3683E97B11}"/>
              </a:ext>
            </a:extLst>
          </p:cNvPr>
          <p:cNvGrpSpPr/>
          <p:nvPr/>
        </p:nvGrpSpPr>
        <p:grpSpPr>
          <a:xfrm>
            <a:off x="5690955" y="710698"/>
            <a:ext cx="5805645" cy="5742638"/>
            <a:chOff x="5816969" y="692696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2EBD37-6BF5-3F40-ADAF-865502C14B5C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9D66FF6D-DC42-5444-A6AA-0CC3F3AEAB11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F8BBABE-50D6-D744-8EC6-6A6C38AD3D3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D2783A5C-CDA3-074A-9CA0-F2FA7248A4D1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C1247D62-1BC8-5447-866C-4445001A01E3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981B5FB6-47C0-E94E-844D-572ED951505E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5A03D7E-B968-0F46-A60F-DC64D38FC9D6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79B8CBDE-BF62-8C41-B2B8-7820F96BBFC5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20208F0-1096-2642-9CB4-3E98927F7D84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220045D-83C8-7547-AFE2-BBBA02729450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5E0B09DE-B2EA-5E46-8186-057026E7489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2085016-305D-5848-88EE-0C195189C8CF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36E8B92-1D68-E142-A610-EBCCD91AAAA5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AF025D6-850D-8148-AE4A-2C89A223E697}"/>
                  </a:ext>
                </a:extLst>
              </p:cNvPr>
              <p:cNvCxnSpPr>
                <a:stCxn id="27" idx="0"/>
                <a:endCxn id="24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C2B2E5F-6556-5E42-A41B-68B78F0395AB}"/>
                  </a:ext>
                </a:extLst>
              </p:cNvPr>
              <p:cNvCxnSpPr>
                <a:stCxn id="24" idx="6"/>
                <a:endCxn id="2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D2ABC13D-F953-4A4F-96F9-8E249AF7403F}"/>
                  </a:ext>
                </a:extLst>
              </p:cNvPr>
              <p:cNvCxnSpPr>
                <a:stCxn id="26" idx="1"/>
                <a:endCxn id="24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E3A5EC02-EC1E-D044-B333-FD8A19C77133}"/>
                  </a:ext>
                </a:extLst>
              </p:cNvPr>
              <p:cNvCxnSpPr>
                <a:stCxn id="26" idx="7"/>
                <a:endCxn id="2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7D2800CE-CEB5-2C4A-8668-47187AA98C46}"/>
                  </a:ext>
                </a:extLst>
              </p:cNvPr>
              <p:cNvCxnSpPr>
                <a:stCxn id="27" idx="7"/>
                <a:endCxn id="26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04DE226-FA21-3646-A93D-9AC4998D89A6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343158A-EDFB-D04E-9A1E-7E1C767D2B89}"/>
                  </a:ext>
                </a:extLst>
              </p:cNvPr>
              <p:cNvCxnSpPr>
                <a:cxnSpLocks/>
                <a:stCxn id="31" idx="0"/>
                <a:endCxn id="29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AF4E606-AA0B-D649-BA4C-720D8DC0FF95}"/>
                  </a:ext>
                </a:extLst>
              </p:cNvPr>
              <p:cNvCxnSpPr>
                <a:cxnSpLocks/>
                <a:stCxn id="29" idx="7"/>
                <a:endCxn id="33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9BF7554-862C-7D42-9BA6-F6403B1C49AE}"/>
                  </a:ext>
                </a:extLst>
              </p:cNvPr>
              <p:cNvCxnSpPr>
                <a:cxnSpLocks/>
                <a:stCxn id="33" idx="7"/>
                <a:endCxn id="28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DC98C1C-2DD8-F24E-AC34-C9FA2716E603}"/>
                  </a:ext>
                </a:extLst>
              </p:cNvPr>
              <p:cNvCxnSpPr>
                <a:cxnSpLocks/>
                <a:stCxn id="33" idx="1"/>
                <a:endCxn id="27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30D3FA0-26F5-9F44-82CB-EEB78B2DFD05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F8D91497-A7CF-B348-BB18-C772E4699300}"/>
                  </a:ext>
                </a:extLst>
              </p:cNvPr>
              <p:cNvCxnSpPr>
                <a:cxnSpLocks/>
                <a:stCxn id="31" idx="7"/>
                <a:endCxn id="34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F1BCB82-4904-8F4E-86F0-6C9EDB2ED43F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54C9A241-258B-0340-9F1A-2BF1C518E860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7D8A259-93CB-5549-81E8-C5F79660CACA}"/>
                  </a:ext>
                </a:extLst>
              </p:cNvPr>
              <p:cNvCxnSpPr>
                <a:cxnSpLocks/>
                <a:stCxn id="34" idx="5"/>
                <a:endCxn id="32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33AD1E-95F2-454C-A786-50EA6F01746A}"/>
                  </a:ext>
                </a:extLst>
              </p:cNvPr>
              <p:cNvCxnSpPr>
                <a:cxnSpLocks/>
                <a:stCxn id="34" idx="7"/>
                <a:endCxn id="30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29740DF5-657B-F14E-8381-97D89B6AE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3F53F5FA-2F52-2E43-9566-B051EC281B6E}"/>
                  </a:ext>
                </a:extLst>
              </p:cNvPr>
              <p:cNvCxnSpPr>
                <a:cxnSpLocks/>
                <a:stCxn id="30" idx="1"/>
                <a:endCxn id="33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7557914E-9357-8540-968C-89BAB13E9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D216836-7415-E346-9BE3-2DE3E81B3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620EA5B-E98F-7D4C-AB29-34B129C9A5BD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6249017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F4828E97-52C1-B04D-9877-414FE061193F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9768408" y="2735923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07FDEEC1-BE93-D84D-B92B-ACF4F95DB75D}"/>
              </a:ext>
            </a:extLst>
          </p:cNvPr>
          <p:cNvGrpSpPr/>
          <p:nvPr/>
        </p:nvGrpSpPr>
        <p:grpSpPr>
          <a:xfrm>
            <a:off x="5766452" y="575369"/>
            <a:ext cx="5695034" cy="5711028"/>
            <a:chOff x="5766452" y="575369"/>
            <a:chExt cx="5695034" cy="5711028"/>
          </a:xfrm>
        </p:grpSpPr>
        <p:sp>
          <p:nvSpPr>
            <p:cNvPr id="90" name="円柱 89">
              <a:extLst>
                <a:ext uri="{FF2B5EF4-FFF2-40B4-BE49-F238E27FC236}">
                  <a16:creationId xmlns:a16="http://schemas.microsoft.com/office/drawing/2014/main" id="{6913547E-A017-2C4C-B62A-573E6EF154D8}"/>
                </a:ext>
              </a:extLst>
            </p:cNvPr>
            <p:cNvSpPr/>
            <p:nvPr/>
          </p:nvSpPr>
          <p:spPr>
            <a:xfrm>
              <a:off x="9310046" y="4051907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円柱 90">
              <a:extLst>
                <a:ext uri="{FF2B5EF4-FFF2-40B4-BE49-F238E27FC236}">
                  <a16:creationId xmlns:a16="http://schemas.microsoft.com/office/drawing/2014/main" id="{47D53D01-3BBF-1145-9228-391B1F9BA218}"/>
                </a:ext>
              </a:extLst>
            </p:cNvPr>
            <p:cNvSpPr/>
            <p:nvPr/>
          </p:nvSpPr>
          <p:spPr>
            <a:xfrm>
              <a:off x="7478030" y="5740294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円柱 91">
              <a:extLst>
                <a:ext uri="{FF2B5EF4-FFF2-40B4-BE49-F238E27FC236}">
                  <a16:creationId xmlns:a16="http://schemas.microsoft.com/office/drawing/2014/main" id="{AC1AADFA-8B4C-854F-9EBE-48F028C16DEA}"/>
                </a:ext>
              </a:extLst>
            </p:cNvPr>
            <p:cNvSpPr/>
            <p:nvPr/>
          </p:nvSpPr>
          <p:spPr>
            <a:xfrm>
              <a:off x="7527991" y="2250990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円柱 92">
              <a:extLst>
                <a:ext uri="{FF2B5EF4-FFF2-40B4-BE49-F238E27FC236}">
                  <a16:creationId xmlns:a16="http://schemas.microsoft.com/office/drawing/2014/main" id="{4F285647-F764-9F4D-B597-E2FC413E169C}"/>
                </a:ext>
              </a:extLst>
            </p:cNvPr>
            <p:cNvSpPr/>
            <p:nvPr/>
          </p:nvSpPr>
          <p:spPr>
            <a:xfrm>
              <a:off x="5766452" y="4005064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円柱 93">
              <a:extLst>
                <a:ext uri="{FF2B5EF4-FFF2-40B4-BE49-F238E27FC236}">
                  <a16:creationId xmlns:a16="http://schemas.microsoft.com/office/drawing/2014/main" id="{535DA5AC-2DD2-E544-950A-2CFE7CF4AC9B}"/>
                </a:ext>
              </a:extLst>
            </p:cNvPr>
            <p:cNvSpPr/>
            <p:nvPr/>
          </p:nvSpPr>
          <p:spPr>
            <a:xfrm>
              <a:off x="11050883" y="2318138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円柱 94">
              <a:extLst>
                <a:ext uri="{FF2B5EF4-FFF2-40B4-BE49-F238E27FC236}">
                  <a16:creationId xmlns:a16="http://schemas.microsoft.com/office/drawing/2014/main" id="{C7329BA4-4B63-2840-BF00-50413068D77A}"/>
                </a:ext>
              </a:extLst>
            </p:cNvPr>
            <p:cNvSpPr/>
            <p:nvPr/>
          </p:nvSpPr>
          <p:spPr>
            <a:xfrm>
              <a:off x="11050882" y="5700927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円柱 95">
              <a:extLst>
                <a:ext uri="{FF2B5EF4-FFF2-40B4-BE49-F238E27FC236}">
                  <a16:creationId xmlns:a16="http://schemas.microsoft.com/office/drawing/2014/main" id="{91CF8582-B283-734D-BD1A-EFE440485104}"/>
                </a:ext>
              </a:extLst>
            </p:cNvPr>
            <p:cNvSpPr/>
            <p:nvPr/>
          </p:nvSpPr>
          <p:spPr>
            <a:xfrm>
              <a:off x="5770342" y="575369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円柱 96">
              <a:extLst>
                <a:ext uri="{FF2B5EF4-FFF2-40B4-BE49-F238E27FC236}">
                  <a16:creationId xmlns:a16="http://schemas.microsoft.com/office/drawing/2014/main" id="{7D9F2885-8F86-1B40-B4B7-C2BD3ABB7AC8}"/>
                </a:ext>
              </a:extLst>
            </p:cNvPr>
            <p:cNvSpPr/>
            <p:nvPr/>
          </p:nvSpPr>
          <p:spPr>
            <a:xfrm>
              <a:off x="10188353" y="3198529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円柱 97">
              <a:extLst>
                <a:ext uri="{FF2B5EF4-FFF2-40B4-BE49-F238E27FC236}">
                  <a16:creationId xmlns:a16="http://schemas.microsoft.com/office/drawing/2014/main" id="{27CA34E5-5A0B-5849-889B-78CE71D8C0FE}"/>
                </a:ext>
              </a:extLst>
            </p:cNvPr>
            <p:cNvSpPr/>
            <p:nvPr/>
          </p:nvSpPr>
          <p:spPr>
            <a:xfrm>
              <a:off x="9276891" y="583564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円柱 98">
              <a:extLst>
                <a:ext uri="{FF2B5EF4-FFF2-40B4-BE49-F238E27FC236}">
                  <a16:creationId xmlns:a16="http://schemas.microsoft.com/office/drawing/2014/main" id="{F3E00D75-3C79-7B4C-8C46-56BADE1345F1}"/>
                </a:ext>
              </a:extLst>
            </p:cNvPr>
            <p:cNvSpPr/>
            <p:nvPr/>
          </p:nvSpPr>
          <p:spPr>
            <a:xfrm>
              <a:off x="6643627" y="4905396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6" name="角丸四角形 125">
            <a:extLst>
              <a:ext uri="{FF2B5EF4-FFF2-40B4-BE49-F238E27FC236}">
                <a16:creationId xmlns:a16="http://schemas.microsoft.com/office/drawing/2014/main" id="{C9DF2F6E-1C70-924B-8063-FFE6EC452B95}"/>
              </a:ext>
            </a:extLst>
          </p:cNvPr>
          <p:cNvSpPr/>
          <p:nvPr/>
        </p:nvSpPr>
        <p:spPr>
          <a:xfrm>
            <a:off x="90877" y="688115"/>
            <a:ext cx="5519163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is_open_empty</a:t>
            </a:r>
            <a:r>
              <a:rPr lang="ja-JP" altLang="en-US">
                <a:solidFill>
                  <a:schemeClr val="tx1"/>
                </a:solidFill>
              </a:rPr>
              <a:t>か確認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sz="1400" dirty="0">
                <a:solidFill>
                  <a:schemeClr val="tx1"/>
                </a:solidFill>
              </a:rPr>
              <a:t>true</a:t>
            </a:r>
            <a:r>
              <a:rPr lang="ja-JP" altLang="en-US" sz="1400">
                <a:solidFill>
                  <a:schemeClr val="tx1"/>
                </a:solidFill>
              </a:rPr>
              <a:t>の時は経路なし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39157A1C-830C-284F-B225-F86CCEDD2E59}"/>
              </a:ext>
            </a:extLst>
          </p:cNvPr>
          <p:cNvSpPr/>
          <p:nvPr/>
        </p:nvSpPr>
        <p:spPr>
          <a:xfrm>
            <a:off x="301402" y="1861444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>
                <a:solidFill>
                  <a:schemeClr val="tx1"/>
                </a:solidFill>
              </a:rPr>
              <a:t>Current:13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7D9E7EF-A3BF-4D41-8312-E245569B542D}"/>
              </a:ext>
            </a:extLst>
          </p:cNvPr>
          <p:cNvSpPr/>
          <p:nvPr/>
        </p:nvSpPr>
        <p:spPr>
          <a:xfrm>
            <a:off x="301402" y="3499140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openSet</a:t>
            </a:r>
            <a:r>
              <a:rPr lang="ja-JP" altLang="en-US" sz="1200">
                <a:solidFill>
                  <a:schemeClr val="tx1"/>
                </a:solidFill>
              </a:rPr>
              <a:t>：</a:t>
            </a:r>
          </a:p>
        </p:txBody>
      </p:sp>
      <p:sp>
        <p:nvSpPr>
          <p:cNvPr id="129" name="角丸四角形 128">
            <a:extLst>
              <a:ext uri="{FF2B5EF4-FFF2-40B4-BE49-F238E27FC236}">
                <a16:creationId xmlns:a16="http://schemas.microsoft.com/office/drawing/2014/main" id="{325907CC-E16E-E449-A88E-0443CECEBB22}"/>
              </a:ext>
            </a:extLst>
          </p:cNvPr>
          <p:cNvSpPr/>
          <p:nvPr/>
        </p:nvSpPr>
        <p:spPr>
          <a:xfrm>
            <a:off x="162292" y="2311523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現行ノードがゴールか確認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角丸四角形 129">
            <a:extLst>
              <a:ext uri="{FF2B5EF4-FFF2-40B4-BE49-F238E27FC236}">
                <a16:creationId xmlns:a16="http://schemas.microsoft.com/office/drawing/2014/main" id="{55E6A129-1EB0-2347-ACEA-A61342BC2E40}"/>
              </a:ext>
            </a:extLst>
          </p:cNvPr>
          <p:cNvSpPr/>
          <p:nvPr/>
        </p:nvSpPr>
        <p:spPr>
          <a:xfrm>
            <a:off x="148385" y="2996952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オープンセットから現行ノードを削除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2" name="角丸四角形 131">
            <a:extLst>
              <a:ext uri="{FF2B5EF4-FFF2-40B4-BE49-F238E27FC236}">
                <a16:creationId xmlns:a16="http://schemas.microsoft.com/office/drawing/2014/main" id="{C4860B8B-D6BB-A648-9CFB-C0440753401D}"/>
              </a:ext>
            </a:extLst>
          </p:cNvPr>
          <p:cNvSpPr/>
          <p:nvPr/>
        </p:nvSpPr>
        <p:spPr>
          <a:xfrm>
            <a:off x="148385" y="6884449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G</a:t>
            </a:r>
            <a:r>
              <a:rPr kumimoji="1" lang="ja-JP" altLang="en-US">
                <a:solidFill>
                  <a:schemeClr val="tx1"/>
                </a:solidFill>
              </a:rPr>
              <a:t>スコアを作成する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3" name="角丸四角形 132">
            <a:extLst>
              <a:ext uri="{FF2B5EF4-FFF2-40B4-BE49-F238E27FC236}">
                <a16:creationId xmlns:a16="http://schemas.microsoft.com/office/drawing/2014/main" id="{01E96C11-8CC5-0A47-886B-1B8D492AAB32}"/>
              </a:ext>
            </a:extLst>
          </p:cNvPr>
          <p:cNvSpPr/>
          <p:nvPr/>
        </p:nvSpPr>
        <p:spPr>
          <a:xfrm>
            <a:off x="148385" y="7875463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F</a:t>
            </a:r>
            <a:r>
              <a:rPr kumimoji="1" lang="ja-JP" altLang="en-US">
                <a:solidFill>
                  <a:schemeClr val="tx1"/>
                </a:solidFill>
              </a:rPr>
              <a:t>スコアを作成する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075C266-BD0B-3849-B142-094A0500F917}"/>
              </a:ext>
            </a:extLst>
          </p:cNvPr>
          <p:cNvSpPr/>
          <p:nvPr/>
        </p:nvSpPr>
        <p:spPr>
          <a:xfrm>
            <a:off x="301402" y="8416400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fScore</a:t>
            </a:r>
            <a:r>
              <a:rPr lang="en-US" altLang="ja-JP" sz="1200" dirty="0">
                <a:solidFill>
                  <a:schemeClr val="tx1"/>
                </a:solidFill>
              </a:rPr>
              <a:t>: 13-18</a:t>
            </a:r>
            <a:r>
              <a:rPr lang="ja-JP" altLang="en-US" sz="1200">
                <a:solidFill>
                  <a:schemeClr val="tx1"/>
                </a:solidFill>
              </a:rPr>
              <a:t>の距離</a:t>
            </a: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D3F1AD73-C86E-4D4C-B3A8-E4E7CB57F720}"/>
              </a:ext>
            </a:extLst>
          </p:cNvPr>
          <p:cNvSpPr/>
          <p:nvPr/>
        </p:nvSpPr>
        <p:spPr>
          <a:xfrm>
            <a:off x="301402" y="7425384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fScore</a:t>
            </a:r>
            <a:r>
              <a:rPr lang="en-US" altLang="ja-JP" sz="1200" dirty="0">
                <a:solidFill>
                  <a:schemeClr val="tx1"/>
                </a:solidFill>
              </a:rPr>
              <a:t>: 0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12" name="角丸四角形 111">
            <a:extLst>
              <a:ext uri="{FF2B5EF4-FFF2-40B4-BE49-F238E27FC236}">
                <a16:creationId xmlns:a16="http://schemas.microsoft.com/office/drawing/2014/main" id="{9C60E093-5B12-4E4E-8031-22D5A976B955}"/>
              </a:ext>
            </a:extLst>
          </p:cNvPr>
          <p:cNvSpPr/>
          <p:nvPr/>
        </p:nvSpPr>
        <p:spPr>
          <a:xfrm>
            <a:off x="115941" y="1292920"/>
            <a:ext cx="5519163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現行ノードを取得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sz="1400" dirty="0">
                <a:solidFill>
                  <a:schemeClr val="tx1"/>
                </a:solidFill>
              </a:rPr>
              <a:t>f</a:t>
            </a:r>
            <a:r>
              <a:rPr lang="ja-JP" altLang="en-US" sz="1400">
                <a:solidFill>
                  <a:schemeClr val="tx1"/>
                </a:solidFill>
              </a:rPr>
              <a:t>スコアが最小のノード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3" name="角丸四角形 112">
            <a:extLst>
              <a:ext uri="{FF2B5EF4-FFF2-40B4-BE49-F238E27FC236}">
                <a16:creationId xmlns:a16="http://schemas.microsoft.com/office/drawing/2014/main" id="{C0B2E931-9502-7947-9388-2C5630B21DD4}"/>
              </a:ext>
            </a:extLst>
          </p:cNvPr>
          <p:cNvSpPr/>
          <p:nvPr/>
        </p:nvSpPr>
        <p:spPr>
          <a:xfrm>
            <a:off x="148385" y="3987033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</a:rPr>
              <a:t>closeSet</a:t>
            </a:r>
            <a:r>
              <a:rPr kumimoji="1" lang="ja-JP" altLang="en-US">
                <a:solidFill>
                  <a:schemeClr val="tx1"/>
                </a:solidFill>
              </a:rPr>
              <a:t>探索済セットに現行ノードを追加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CC6377E7-EE84-CD48-A1A9-869A716892F1}"/>
              </a:ext>
            </a:extLst>
          </p:cNvPr>
          <p:cNvSpPr/>
          <p:nvPr/>
        </p:nvSpPr>
        <p:spPr>
          <a:xfrm>
            <a:off x="301402" y="4527968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dirty="0" err="1">
                <a:solidFill>
                  <a:schemeClr val="tx1"/>
                </a:solidFill>
              </a:rPr>
              <a:t>closedSet</a:t>
            </a:r>
            <a:r>
              <a:rPr lang="ja-JP" altLang="en-US" sz="1200">
                <a:solidFill>
                  <a:schemeClr val="tx1"/>
                </a:solidFill>
              </a:rPr>
              <a:t>：</a:t>
            </a:r>
            <a:r>
              <a:rPr lang="en-US" altLang="ja-JP" sz="1200" dirty="0">
                <a:solidFill>
                  <a:schemeClr val="tx1"/>
                </a:solidFill>
              </a:rPr>
              <a:t>13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16" name="角丸四角形 115">
            <a:extLst>
              <a:ext uri="{FF2B5EF4-FFF2-40B4-BE49-F238E27FC236}">
                <a16:creationId xmlns:a16="http://schemas.microsoft.com/office/drawing/2014/main" id="{5AE5DE05-6300-D84E-8553-B506F38CC96F}"/>
              </a:ext>
            </a:extLst>
          </p:cNvPr>
          <p:cNvSpPr/>
          <p:nvPr/>
        </p:nvSpPr>
        <p:spPr>
          <a:xfrm>
            <a:off x="126439" y="5051119"/>
            <a:ext cx="5256776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隣接ノードを取得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C866F7F6-34C3-E643-BFD3-54137B8C7F8B}"/>
              </a:ext>
            </a:extLst>
          </p:cNvPr>
          <p:cNvSpPr/>
          <p:nvPr/>
        </p:nvSpPr>
        <p:spPr>
          <a:xfrm>
            <a:off x="301402" y="5665126"/>
            <a:ext cx="3035106" cy="34119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隣接：</a:t>
            </a:r>
            <a:r>
              <a:rPr lang="en-US" altLang="ja-JP" sz="1200" dirty="0">
                <a:solidFill>
                  <a:schemeClr val="tx1"/>
                </a:solidFill>
              </a:rPr>
              <a:t>7</a:t>
            </a:r>
            <a:endParaRPr lang="ja-JP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4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A* Search</a:t>
            </a:r>
            <a:r>
              <a:rPr kumimoji="1" lang="ja-JP" altLang="en-US">
                <a:solidFill>
                  <a:schemeClr val="tx1"/>
                </a:solidFill>
              </a:rPr>
              <a:t>を用いた経路探索の検討：</a:t>
            </a:r>
            <a:r>
              <a:rPr lang="ja-JP" altLang="en-US">
                <a:solidFill>
                  <a:schemeClr val="tx1"/>
                </a:solidFill>
              </a:rPr>
              <a:t>②経路探索　次に進むノードを決める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5A450FF-A66C-BC40-9FBE-7B3683E97B11}"/>
              </a:ext>
            </a:extLst>
          </p:cNvPr>
          <p:cNvGrpSpPr/>
          <p:nvPr/>
        </p:nvGrpSpPr>
        <p:grpSpPr>
          <a:xfrm>
            <a:off x="8112224" y="-506678"/>
            <a:ext cx="5805645" cy="5742638"/>
            <a:chOff x="5816969" y="692696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2EBD37-6BF5-3F40-ADAF-865502C14B5C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9D66FF6D-DC42-5444-A6AA-0CC3F3AEAB11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F8BBABE-50D6-D744-8EC6-6A6C38AD3D3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D2783A5C-CDA3-074A-9CA0-F2FA7248A4D1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C1247D62-1BC8-5447-866C-4445001A01E3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981B5FB6-47C0-E94E-844D-572ED951505E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5A03D7E-B968-0F46-A60F-DC64D38FC9D6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79B8CBDE-BF62-8C41-B2B8-7820F96BBFC5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20208F0-1096-2642-9CB4-3E98927F7D84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220045D-83C8-7547-AFE2-BBBA02729450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5E0B09DE-B2EA-5E46-8186-057026E7489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2085016-305D-5848-88EE-0C195189C8CF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36E8B92-1D68-E142-A610-EBCCD91AAAA5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AF025D6-850D-8148-AE4A-2C89A223E697}"/>
                  </a:ext>
                </a:extLst>
              </p:cNvPr>
              <p:cNvCxnSpPr>
                <a:stCxn id="27" idx="0"/>
                <a:endCxn id="24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C2B2E5F-6556-5E42-A41B-68B78F0395AB}"/>
                  </a:ext>
                </a:extLst>
              </p:cNvPr>
              <p:cNvCxnSpPr>
                <a:stCxn id="24" idx="6"/>
                <a:endCxn id="2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D2ABC13D-F953-4A4F-96F9-8E249AF7403F}"/>
                  </a:ext>
                </a:extLst>
              </p:cNvPr>
              <p:cNvCxnSpPr>
                <a:stCxn id="26" idx="1"/>
                <a:endCxn id="24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E3A5EC02-EC1E-D044-B333-FD8A19C77133}"/>
                  </a:ext>
                </a:extLst>
              </p:cNvPr>
              <p:cNvCxnSpPr>
                <a:stCxn id="26" idx="7"/>
                <a:endCxn id="2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7D2800CE-CEB5-2C4A-8668-47187AA98C46}"/>
                  </a:ext>
                </a:extLst>
              </p:cNvPr>
              <p:cNvCxnSpPr>
                <a:stCxn id="27" idx="7"/>
                <a:endCxn id="26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04DE226-FA21-3646-A93D-9AC4998D89A6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343158A-EDFB-D04E-9A1E-7E1C767D2B89}"/>
                  </a:ext>
                </a:extLst>
              </p:cNvPr>
              <p:cNvCxnSpPr>
                <a:cxnSpLocks/>
                <a:stCxn id="31" idx="0"/>
                <a:endCxn id="29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AF4E606-AA0B-D649-BA4C-720D8DC0FF95}"/>
                  </a:ext>
                </a:extLst>
              </p:cNvPr>
              <p:cNvCxnSpPr>
                <a:cxnSpLocks/>
                <a:stCxn id="29" idx="7"/>
                <a:endCxn id="33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9BF7554-862C-7D42-9BA6-F6403B1C49AE}"/>
                  </a:ext>
                </a:extLst>
              </p:cNvPr>
              <p:cNvCxnSpPr>
                <a:cxnSpLocks/>
                <a:stCxn id="33" idx="7"/>
                <a:endCxn id="28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DC98C1C-2DD8-F24E-AC34-C9FA2716E603}"/>
                  </a:ext>
                </a:extLst>
              </p:cNvPr>
              <p:cNvCxnSpPr>
                <a:cxnSpLocks/>
                <a:stCxn id="33" idx="1"/>
                <a:endCxn id="27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30D3FA0-26F5-9F44-82CB-EEB78B2DFD05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F8D91497-A7CF-B348-BB18-C772E4699300}"/>
                  </a:ext>
                </a:extLst>
              </p:cNvPr>
              <p:cNvCxnSpPr>
                <a:cxnSpLocks/>
                <a:stCxn id="31" idx="7"/>
                <a:endCxn id="34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F1BCB82-4904-8F4E-86F0-6C9EDB2ED43F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54C9A241-258B-0340-9F1A-2BF1C518E860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7D8A259-93CB-5549-81E8-C5F79660CACA}"/>
                  </a:ext>
                </a:extLst>
              </p:cNvPr>
              <p:cNvCxnSpPr>
                <a:cxnSpLocks/>
                <a:stCxn id="34" idx="5"/>
                <a:endCxn id="32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33AD1E-95F2-454C-A786-50EA6F01746A}"/>
                  </a:ext>
                </a:extLst>
              </p:cNvPr>
              <p:cNvCxnSpPr>
                <a:cxnSpLocks/>
                <a:stCxn id="34" idx="7"/>
                <a:endCxn id="30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29740DF5-657B-F14E-8381-97D89B6AE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3F53F5FA-2F52-2E43-9566-B051EC281B6E}"/>
                  </a:ext>
                </a:extLst>
              </p:cNvPr>
              <p:cNvCxnSpPr>
                <a:cxnSpLocks/>
                <a:stCxn id="30" idx="1"/>
                <a:endCxn id="33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7557914E-9357-8540-968C-89BAB13E9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D216836-7415-E346-9BE3-2DE3E81B3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620EA5B-E98F-7D4C-AB29-34B129C9A5BD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8670286" y="1518547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F4828E97-52C1-B04D-9877-414FE061193F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12189677" y="1518547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07FDEEC1-BE93-D84D-B92B-ACF4F95DB75D}"/>
              </a:ext>
            </a:extLst>
          </p:cNvPr>
          <p:cNvGrpSpPr/>
          <p:nvPr/>
        </p:nvGrpSpPr>
        <p:grpSpPr>
          <a:xfrm>
            <a:off x="8187721" y="-642007"/>
            <a:ext cx="5695034" cy="5711028"/>
            <a:chOff x="5766452" y="575369"/>
            <a:chExt cx="5695034" cy="5711028"/>
          </a:xfrm>
        </p:grpSpPr>
        <p:sp>
          <p:nvSpPr>
            <p:cNvPr id="90" name="円柱 89">
              <a:extLst>
                <a:ext uri="{FF2B5EF4-FFF2-40B4-BE49-F238E27FC236}">
                  <a16:creationId xmlns:a16="http://schemas.microsoft.com/office/drawing/2014/main" id="{6913547E-A017-2C4C-B62A-573E6EF154D8}"/>
                </a:ext>
              </a:extLst>
            </p:cNvPr>
            <p:cNvSpPr/>
            <p:nvPr/>
          </p:nvSpPr>
          <p:spPr>
            <a:xfrm>
              <a:off x="9310046" y="4051907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円柱 90">
              <a:extLst>
                <a:ext uri="{FF2B5EF4-FFF2-40B4-BE49-F238E27FC236}">
                  <a16:creationId xmlns:a16="http://schemas.microsoft.com/office/drawing/2014/main" id="{47D53D01-3BBF-1145-9228-391B1F9BA218}"/>
                </a:ext>
              </a:extLst>
            </p:cNvPr>
            <p:cNvSpPr/>
            <p:nvPr/>
          </p:nvSpPr>
          <p:spPr>
            <a:xfrm>
              <a:off x="7478030" y="5740294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円柱 91">
              <a:extLst>
                <a:ext uri="{FF2B5EF4-FFF2-40B4-BE49-F238E27FC236}">
                  <a16:creationId xmlns:a16="http://schemas.microsoft.com/office/drawing/2014/main" id="{AC1AADFA-8B4C-854F-9EBE-48F028C16DEA}"/>
                </a:ext>
              </a:extLst>
            </p:cNvPr>
            <p:cNvSpPr/>
            <p:nvPr/>
          </p:nvSpPr>
          <p:spPr>
            <a:xfrm>
              <a:off x="7527991" y="2250990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円柱 92">
              <a:extLst>
                <a:ext uri="{FF2B5EF4-FFF2-40B4-BE49-F238E27FC236}">
                  <a16:creationId xmlns:a16="http://schemas.microsoft.com/office/drawing/2014/main" id="{4F285647-F764-9F4D-B597-E2FC413E169C}"/>
                </a:ext>
              </a:extLst>
            </p:cNvPr>
            <p:cNvSpPr/>
            <p:nvPr/>
          </p:nvSpPr>
          <p:spPr>
            <a:xfrm>
              <a:off x="5766452" y="4005064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円柱 93">
              <a:extLst>
                <a:ext uri="{FF2B5EF4-FFF2-40B4-BE49-F238E27FC236}">
                  <a16:creationId xmlns:a16="http://schemas.microsoft.com/office/drawing/2014/main" id="{535DA5AC-2DD2-E544-950A-2CFE7CF4AC9B}"/>
                </a:ext>
              </a:extLst>
            </p:cNvPr>
            <p:cNvSpPr/>
            <p:nvPr/>
          </p:nvSpPr>
          <p:spPr>
            <a:xfrm>
              <a:off x="11050883" y="2318138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円柱 94">
              <a:extLst>
                <a:ext uri="{FF2B5EF4-FFF2-40B4-BE49-F238E27FC236}">
                  <a16:creationId xmlns:a16="http://schemas.microsoft.com/office/drawing/2014/main" id="{C7329BA4-4B63-2840-BF00-50413068D77A}"/>
                </a:ext>
              </a:extLst>
            </p:cNvPr>
            <p:cNvSpPr/>
            <p:nvPr/>
          </p:nvSpPr>
          <p:spPr>
            <a:xfrm>
              <a:off x="11050882" y="5700927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円柱 95">
              <a:extLst>
                <a:ext uri="{FF2B5EF4-FFF2-40B4-BE49-F238E27FC236}">
                  <a16:creationId xmlns:a16="http://schemas.microsoft.com/office/drawing/2014/main" id="{91CF8582-B283-734D-BD1A-EFE440485104}"/>
                </a:ext>
              </a:extLst>
            </p:cNvPr>
            <p:cNvSpPr/>
            <p:nvPr/>
          </p:nvSpPr>
          <p:spPr>
            <a:xfrm>
              <a:off x="5770342" y="575369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円柱 96">
              <a:extLst>
                <a:ext uri="{FF2B5EF4-FFF2-40B4-BE49-F238E27FC236}">
                  <a16:creationId xmlns:a16="http://schemas.microsoft.com/office/drawing/2014/main" id="{7D9F2885-8F86-1B40-B4B7-C2BD3ABB7AC8}"/>
                </a:ext>
              </a:extLst>
            </p:cNvPr>
            <p:cNvSpPr/>
            <p:nvPr/>
          </p:nvSpPr>
          <p:spPr>
            <a:xfrm>
              <a:off x="10188353" y="3198529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円柱 97">
              <a:extLst>
                <a:ext uri="{FF2B5EF4-FFF2-40B4-BE49-F238E27FC236}">
                  <a16:creationId xmlns:a16="http://schemas.microsoft.com/office/drawing/2014/main" id="{27CA34E5-5A0B-5849-889B-78CE71D8C0FE}"/>
                </a:ext>
              </a:extLst>
            </p:cNvPr>
            <p:cNvSpPr/>
            <p:nvPr/>
          </p:nvSpPr>
          <p:spPr>
            <a:xfrm>
              <a:off x="9276891" y="583564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円柱 98">
              <a:extLst>
                <a:ext uri="{FF2B5EF4-FFF2-40B4-BE49-F238E27FC236}">
                  <a16:creationId xmlns:a16="http://schemas.microsoft.com/office/drawing/2014/main" id="{F3E00D75-3C79-7B4C-8C46-56BADE1345F1}"/>
                </a:ext>
              </a:extLst>
            </p:cNvPr>
            <p:cNvSpPr/>
            <p:nvPr/>
          </p:nvSpPr>
          <p:spPr>
            <a:xfrm>
              <a:off x="6643627" y="4905396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92817AE-2178-ED4D-8029-AF3F19E96103}"/>
              </a:ext>
            </a:extLst>
          </p:cNvPr>
          <p:cNvGrpSpPr/>
          <p:nvPr/>
        </p:nvGrpSpPr>
        <p:grpSpPr>
          <a:xfrm rot="10800000">
            <a:off x="7229473" y="28207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59B830D-CF25-8E49-BA15-BBF99EF1B90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D1856A9E-9113-D945-9313-D7A9972DD0D6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07" name="パイ 106">
                <a:extLst>
                  <a:ext uri="{FF2B5EF4-FFF2-40B4-BE49-F238E27FC236}">
                    <a16:creationId xmlns:a16="http://schemas.microsoft.com/office/drawing/2014/main" id="{4A72205A-7E57-C84A-B8EC-CFEDA9A4E96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パイ 107">
                <a:extLst>
                  <a:ext uri="{FF2B5EF4-FFF2-40B4-BE49-F238E27FC236}">
                    <a16:creationId xmlns:a16="http://schemas.microsoft.com/office/drawing/2014/main" id="{52512CE4-B807-914A-A1AB-9785678CA07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パイ 108">
                <a:extLst>
                  <a:ext uri="{FF2B5EF4-FFF2-40B4-BE49-F238E27FC236}">
                    <a16:creationId xmlns:a16="http://schemas.microsoft.com/office/drawing/2014/main" id="{BFD66CDF-3E7E-8C4C-BDB2-0BBC9DA624E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" name="角丸四角形 103">
              <a:extLst>
                <a:ext uri="{FF2B5EF4-FFF2-40B4-BE49-F238E27FC236}">
                  <a16:creationId xmlns:a16="http://schemas.microsoft.com/office/drawing/2014/main" id="{F97E50EC-7455-A248-8331-C764E5B4D05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B8489C2D-C3CE-3C45-9A2D-0EA2B5A5BFC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>
              <a:extLst>
                <a:ext uri="{FF2B5EF4-FFF2-40B4-BE49-F238E27FC236}">
                  <a16:creationId xmlns:a16="http://schemas.microsoft.com/office/drawing/2014/main" id="{91A87D61-4A20-354E-B458-3497BF50FAD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464ABA7-1B73-6345-9978-902A1947ABDE}"/>
              </a:ext>
            </a:extLst>
          </p:cNvPr>
          <p:cNvSpPr/>
          <p:nvPr/>
        </p:nvSpPr>
        <p:spPr>
          <a:xfrm>
            <a:off x="65959" y="506081"/>
            <a:ext cx="5647913" cy="103172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マップ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>
                <a:solidFill>
                  <a:schemeClr val="tx1"/>
                </a:solidFill>
              </a:rPr>
              <a:t>ブロックが</a:t>
            </a:r>
            <a:r>
              <a:rPr lang="ja-JP" altLang="en-US" sz="1200">
                <a:solidFill>
                  <a:srgbClr val="FF0000"/>
                </a:solidFill>
              </a:rPr>
              <a:t>置かれていない</a:t>
            </a:r>
            <a:r>
              <a:rPr lang="ja-JP" altLang="en-US" sz="1200">
                <a:solidFill>
                  <a:schemeClr val="tx1"/>
                </a:solidFill>
              </a:rPr>
              <a:t>ノードと次に運搬するブロックが置かれているノードのリスト。ここから経路を探索する。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Node:01,03,04,05,06,07,09,11,13,14,16,18,19,20,22</a:t>
            </a: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59910AE7-7944-A640-8EB1-75CDE903D357}"/>
              </a:ext>
            </a:extLst>
          </p:cNvPr>
          <p:cNvSpPr/>
          <p:nvPr/>
        </p:nvSpPr>
        <p:spPr>
          <a:xfrm>
            <a:off x="5803840" y="528432"/>
            <a:ext cx="2253514" cy="55399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オープン・セット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Node:7,11,14,20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6EA4270D-33CF-4E4D-B964-20CC9155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2990"/>
              </p:ext>
            </p:extLst>
          </p:nvPr>
        </p:nvGraphicFramePr>
        <p:xfrm>
          <a:off x="118197" y="2395272"/>
          <a:ext cx="715757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393">
                  <a:extLst>
                    <a:ext uri="{9D8B030D-6E8A-4147-A177-3AD203B41FA5}">
                      <a16:colId xmlns:a16="http://schemas.microsoft.com/office/drawing/2014/main" val="2014322315"/>
                    </a:ext>
                  </a:extLst>
                </a:gridCol>
                <a:gridCol w="1789393">
                  <a:extLst>
                    <a:ext uri="{9D8B030D-6E8A-4147-A177-3AD203B41FA5}">
                      <a16:colId xmlns:a16="http://schemas.microsoft.com/office/drawing/2014/main" val="3917650435"/>
                    </a:ext>
                  </a:extLst>
                </a:gridCol>
                <a:gridCol w="1789393">
                  <a:extLst>
                    <a:ext uri="{9D8B030D-6E8A-4147-A177-3AD203B41FA5}">
                      <a16:colId xmlns:a16="http://schemas.microsoft.com/office/drawing/2014/main" val="1460883885"/>
                    </a:ext>
                  </a:extLst>
                </a:gridCol>
                <a:gridCol w="1789393">
                  <a:extLst>
                    <a:ext uri="{9D8B030D-6E8A-4147-A177-3AD203B41FA5}">
                      <a16:colId xmlns:a16="http://schemas.microsoft.com/office/drawing/2014/main" val="4178609636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パス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パスコスト</a:t>
                      </a:r>
                      <a:r>
                        <a:rPr kumimoji="1" lang="en-US" altLang="ja-JP" dirty="0"/>
                        <a:t>(s)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推定距離</a:t>
                      </a:r>
                      <a:r>
                        <a:rPr kumimoji="1" lang="en-US" altLang="ja-JP" dirty="0"/>
                        <a:t>(h)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合計</a:t>
                      </a:r>
                      <a:r>
                        <a:rPr kumimoji="1" lang="en-US" altLang="ja-JP" dirty="0"/>
                        <a:t>(f</a:t>
                      </a:r>
                      <a:r>
                        <a:rPr kumimoji="1" lang="ja-JP" altLang="en-US"/>
                        <a:t>スコア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441313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13-7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741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98033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13-11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247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494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69579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13-14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350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247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597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644493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13-20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30834"/>
                  </a:ext>
                </a:extLst>
              </a:tr>
            </a:tbl>
          </a:graphicData>
        </a:graphic>
      </p:graphicFrame>
      <p:sp>
        <p:nvSpPr>
          <p:cNvPr id="122" name="角丸四角形 121">
            <a:extLst>
              <a:ext uri="{FF2B5EF4-FFF2-40B4-BE49-F238E27FC236}">
                <a16:creationId xmlns:a16="http://schemas.microsoft.com/office/drawing/2014/main" id="{85B5F1FB-DFCE-B74E-85D5-48E7A0B78A54}"/>
              </a:ext>
            </a:extLst>
          </p:cNvPr>
          <p:cNvSpPr/>
          <p:nvPr/>
        </p:nvSpPr>
        <p:spPr>
          <a:xfrm>
            <a:off x="134755" y="1748834"/>
            <a:ext cx="65731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オープン・セットの各ノードの</a:t>
            </a:r>
            <a:r>
              <a:rPr kumimoji="1" lang="en-US" altLang="ja-JP" dirty="0">
                <a:solidFill>
                  <a:schemeClr val="tx1"/>
                </a:solidFill>
              </a:rPr>
              <a:t>f</a:t>
            </a:r>
            <a:r>
              <a:rPr kumimoji="1" lang="ja-JP" altLang="en-US">
                <a:solidFill>
                  <a:schemeClr val="tx1"/>
                </a:solidFill>
              </a:rPr>
              <a:t>スコアを求める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75FDBC6D-AD33-8D4D-890A-32221BF6A0F9}"/>
              </a:ext>
            </a:extLst>
          </p:cNvPr>
          <p:cNvSpPr/>
          <p:nvPr/>
        </p:nvSpPr>
        <p:spPr>
          <a:xfrm>
            <a:off x="212269" y="4391046"/>
            <a:ext cx="43276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クローズ</a:t>
            </a:r>
            <a:r>
              <a:rPr kumimoji="1" lang="ja-JP" altLang="en-US">
                <a:solidFill>
                  <a:schemeClr val="tx1"/>
                </a:solidFill>
              </a:rPr>
              <a:t>・セットに</a:t>
            </a:r>
            <a:r>
              <a:rPr kumimoji="1" lang="en-US" altLang="ja-JP" dirty="0">
                <a:solidFill>
                  <a:schemeClr val="tx1"/>
                </a:solidFill>
              </a:rPr>
              <a:t>14</a:t>
            </a:r>
            <a:r>
              <a:rPr kumimoji="1" lang="ja-JP" altLang="en-US">
                <a:solidFill>
                  <a:schemeClr val="tx1"/>
                </a:solidFill>
              </a:rPr>
              <a:t>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A5F9759-983A-574D-84F2-2885EBD49B70}"/>
              </a:ext>
            </a:extLst>
          </p:cNvPr>
          <p:cNvSpPr/>
          <p:nvPr/>
        </p:nvSpPr>
        <p:spPr>
          <a:xfrm>
            <a:off x="5124946" y="4389866"/>
            <a:ext cx="2253514" cy="43322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クローズ・セット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Node:13, 14</a:t>
            </a:r>
          </a:p>
        </p:txBody>
      </p:sp>
      <p:sp>
        <p:nvSpPr>
          <p:cNvPr id="125" name="角丸四角形 124">
            <a:extLst>
              <a:ext uri="{FF2B5EF4-FFF2-40B4-BE49-F238E27FC236}">
                <a16:creationId xmlns:a16="http://schemas.microsoft.com/office/drawing/2014/main" id="{CDBC304F-4EF4-5645-88DF-CA005CF5370F}"/>
              </a:ext>
            </a:extLst>
          </p:cNvPr>
          <p:cNvSpPr/>
          <p:nvPr/>
        </p:nvSpPr>
        <p:spPr>
          <a:xfrm>
            <a:off x="226262" y="5513119"/>
            <a:ext cx="43276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コマンド</a:t>
            </a:r>
            <a:r>
              <a:rPr kumimoji="1" lang="ja-JP" altLang="en-US">
                <a:solidFill>
                  <a:schemeClr val="tx1"/>
                </a:solidFill>
              </a:rPr>
              <a:t>・リストに</a:t>
            </a:r>
            <a:r>
              <a:rPr lang="ja-JP" altLang="en-US">
                <a:solidFill>
                  <a:schemeClr val="tx1"/>
                </a:solidFill>
              </a:rPr>
              <a:t>前進</a:t>
            </a:r>
            <a:r>
              <a:rPr kumimoji="1" lang="ja-JP" altLang="en-US">
                <a:solidFill>
                  <a:schemeClr val="tx1"/>
                </a:solidFill>
              </a:rPr>
              <a:t>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344FC31-F0C3-3049-A7C6-B2C5C1D6D1A4}"/>
              </a:ext>
            </a:extLst>
          </p:cNvPr>
          <p:cNvSpPr/>
          <p:nvPr/>
        </p:nvSpPr>
        <p:spPr>
          <a:xfrm>
            <a:off x="5141600" y="5511939"/>
            <a:ext cx="2253514" cy="43322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コマンド・リスト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>
                <a:solidFill>
                  <a:schemeClr val="tx1"/>
                </a:solidFill>
              </a:rPr>
              <a:t>前進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8F27A2D6-6787-3A4D-955F-17367D15D479}"/>
              </a:ext>
            </a:extLst>
          </p:cNvPr>
          <p:cNvCxnSpPr>
            <a:cxnSpLocks/>
          </p:cNvCxnSpPr>
          <p:nvPr/>
        </p:nvCxnSpPr>
        <p:spPr>
          <a:xfrm flipH="1">
            <a:off x="8391255" y="4151711"/>
            <a:ext cx="2529281" cy="762893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CBF7BE7D-0712-C140-9436-56095C06474B}"/>
              </a:ext>
            </a:extLst>
          </p:cNvPr>
          <p:cNvCxnSpPr>
            <a:cxnSpLocks/>
          </p:cNvCxnSpPr>
          <p:nvPr/>
        </p:nvCxnSpPr>
        <p:spPr>
          <a:xfrm flipH="1" flipV="1">
            <a:off x="9992578" y="3345279"/>
            <a:ext cx="878941" cy="883042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E594F7F1-7770-A14E-BC66-C07E315F1DD2}"/>
              </a:ext>
            </a:extLst>
          </p:cNvPr>
          <p:cNvCxnSpPr>
            <a:cxnSpLocks/>
          </p:cNvCxnSpPr>
          <p:nvPr/>
        </p:nvCxnSpPr>
        <p:spPr>
          <a:xfrm flipH="1" flipV="1">
            <a:off x="9334000" y="2437454"/>
            <a:ext cx="1619461" cy="1637534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38174E16-F74A-3143-AC42-FBA7103FB4C0}"/>
              </a:ext>
            </a:extLst>
          </p:cNvPr>
          <p:cNvCxnSpPr>
            <a:cxnSpLocks/>
          </p:cNvCxnSpPr>
          <p:nvPr/>
        </p:nvCxnSpPr>
        <p:spPr>
          <a:xfrm flipH="1" flipV="1">
            <a:off x="8592453" y="1483654"/>
            <a:ext cx="2514642" cy="2482454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6FCD09A2-3832-C641-9278-49C4C2834600}"/>
              </a:ext>
            </a:extLst>
          </p:cNvPr>
          <p:cNvSpPr/>
          <p:nvPr/>
        </p:nvSpPr>
        <p:spPr>
          <a:xfrm>
            <a:off x="5124946" y="5009521"/>
            <a:ext cx="2253514" cy="35649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カレント・ノード</a:t>
            </a:r>
            <a:r>
              <a:rPr lang="en-US" altLang="ja-JP" sz="1200" dirty="0">
                <a:solidFill>
                  <a:schemeClr val="tx1"/>
                </a:solidFill>
              </a:rPr>
              <a:t>:14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36" name="角丸四角形 135">
            <a:extLst>
              <a:ext uri="{FF2B5EF4-FFF2-40B4-BE49-F238E27FC236}">
                <a16:creationId xmlns:a16="http://schemas.microsoft.com/office/drawing/2014/main" id="{C69353D9-6223-6B4F-92DF-44CFCA476C92}"/>
              </a:ext>
            </a:extLst>
          </p:cNvPr>
          <p:cNvSpPr/>
          <p:nvPr/>
        </p:nvSpPr>
        <p:spPr>
          <a:xfrm>
            <a:off x="226262" y="4971746"/>
            <a:ext cx="43276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現在ノード</a:t>
            </a:r>
            <a:r>
              <a:rPr kumimoji="1" lang="ja-JP" altLang="en-US">
                <a:solidFill>
                  <a:schemeClr val="tx1"/>
                </a:solidFill>
              </a:rPr>
              <a:t>に</a:t>
            </a:r>
            <a:r>
              <a:rPr kumimoji="1" lang="en-US" altLang="ja-JP" dirty="0">
                <a:solidFill>
                  <a:schemeClr val="tx1"/>
                </a:solidFill>
              </a:rPr>
              <a:t>14</a:t>
            </a:r>
            <a:r>
              <a:rPr kumimoji="1" lang="ja-JP" altLang="en-US">
                <a:solidFill>
                  <a:schemeClr val="tx1"/>
                </a:solidFill>
              </a:rPr>
              <a:t>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7" name="角丸四角形 136">
            <a:extLst>
              <a:ext uri="{FF2B5EF4-FFF2-40B4-BE49-F238E27FC236}">
                <a16:creationId xmlns:a16="http://schemas.microsoft.com/office/drawing/2014/main" id="{E831B013-E044-214D-BBFA-10DD88C457FA}"/>
              </a:ext>
            </a:extLst>
          </p:cNvPr>
          <p:cNvSpPr/>
          <p:nvPr/>
        </p:nvSpPr>
        <p:spPr>
          <a:xfrm>
            <a:off x="335360" y="6151468"/>
            <a:ext cx="7059754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次ノードの隣接に</a:t>
            </a:r>
            <a:r>
              <a:rPr kumimoji="1" lang="ja-JP" altLang="en-US">
                <a:solidFill>
                  <a:schemeClr val="tx1"/>
                </a:solidFill>
              </a:rPr>
              <a:t>運搬先ノードがあるか確認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74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A* Search</a:t>
            </a:r>
            <a:r>
              <a:rPr kumimoji="1" lang="ja-JP" altLang="en-US">
                <a:solidFill>
                  <a:schemeClr val="tx1"/>
                </a:solidFill>
              </a:rPr>
              <a:t>を用いた経路探索の検討：</a:t>
            </a:r>
            <a:r>
              <a:rPr lang="ja-JP" altLang="en-US">
                <a:solidFill>
                  <a:schemeClr val="tx1"/>
                </a:solidFill>
              </a:rPr>
              <a:t>②経路探索　次に進むノードを決める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5A450FF-A66C-BC40-9FBE-7B3683E97B11}"/>
              </a:ext>
            </a:extLst>
          </p:cNvPr>
          <p:cNvGrpSpPr/>
          <p:nvPr/>
        </p:nvGrpSpPr>
        <p:grpSpPr>
          <a:xfrm>
            <a:off x="8112224" y="-506678"/>
            <a:ext cx="5805645" cy="5742638"/>
            <a:chOff x="5816969" y="692696"/>
            <a:chExt cx="5805645" cy="5742638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E9398B53-2078-0E42-9945-E20CEB8D95BE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DBF380F4-98D4-3244-8BFF-7CBC5099CF63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E72DAF8-AD0B-B940-8283-ECF78328253B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56" name="円/楕円 55">
                <a:extLst>
                  <a:ext uri="{FF2B5EF4-FFF2-40B4-BE49-F238E27FC236}">
                    <a16:creationId xmlns:a16="http://schemas.microsoft.com/office/drawing/2014/main" id="{BA53C2BB-BC01-D340-9A58-91CF96F0847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円/楕円 56">
                <a:extLst>
                  <a:ext uri="{FF2B5EF4-FFF2-40B4-BE49-F238E27FC236}">
                    <a16:creationId xmlns:a16="http://schemas.microsoft.com/office/drawing/2014/main" id="{036D1366-C1A4-FD4F-9910-C6052307B3A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円/楕円 57">
                <a:extLst>
                  <a:ext uri="{FF2B5EF4-FFF2-40B4-BE49-F238E27FC236}">
                    <a16:creationId xmlns:a16="http://schemas.microsoft.com/office/drawing/2014/main" id="{720C99AC-DC99-3E4F-BD84-9E4D53F88CB5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円/楕円 58">
                <a:extLst>
                  <a:ext uri="{FF2B5EF4-FFF2-40B4-BE49-F238E27FC236}">
                    <a16:creationId xmlns:a16="http://schemas.microsoft.com/office/drawing/2014/main" id="{79238A81-E305-8D47-B59D-CAB6E0B1F119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円/楕円 59">
                <a:extLst>
                  <a:ext uri="{FF2B5EF4-FFF2-40B4-BE49-F238E27FC236}">
                    <a16:creationId xmlns:a16="http://schemas.microsoft.com/office/drawing/2014/main" id="{717CCB56-F805-6E41-A8E8-465C26BA3B5D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3ECF9320-8D91-AA4E-8FB9-2340260024C2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円/楕円 61">
                <a:extLst>
                  <a:ext uri="{FF2B5EF4-FFF2-40B4-BE49-F238E27FC236}">
                    <a16:creationId xmlns:a16="http://schemas.microsoft.com/office/drawing/2014/main" id="{06B7A898-745C-3F4C-8C31-10FCC5C82C5F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円/楕円 62">
                <a:extLst>
                  <a:ext uri="{FF2B5EF4-FFF2-40B4-BE49-F238E27FC236}">
                    <a16:creationId xmlns:a16="http://schemas.microsoft.com/office/drawing/2014/main" id="{FC9492DC-9248-D340-ADBF-C652CA5BA54D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円/楕円 63">
                <a:extLst>
                  <a:ext uri="{FF2B5EF4-FFF2-40B4-BE49-F238E27FC236}">
                    <a16:creationId xmlns:a16="http://schemas.microsoft.com/office/drawing/2014/main" id="{FEEF2E3B-F4C0-614D-A815-09FE38B58CDF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円/楕円 64">
                <a:extLst>
                  <a:ext uri="{FF2B5EF4-FFF2-40B4-BE49-F238E27FC236}">
                    <a16:creationId xmlns:a16="http://schemas.microsoft.com/office/drawing/2014/main" id="{7D3E988F-A845-1C4D-BDB7-F099D772A95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円/楕円 65">
                <a:extLst>
                  <a:ext uri="{FF2B5EF4-FFF2-40B4-BE49-F238E27FC236}">
                    <a16:creationId xmlns:a16="http://schemas.microsoft.com/office/drawing/2014/main" id="{166DDC01-F1C1-9D4B-A928-1A3A90EB6367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4A2A03F8-817B-924D-BFA9-17A8868C3B34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5F104557-D395-CC4B-9030-F8619B361D02}"/>
                  </a:ext>
                </a:extLst>
              </p:cNvPr>
              <p:cNvCxnSpPr>
                <a:stCxn id="59" idx="0"/>
                <a:endCxn id="5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EC4B4FE2-A645-4540-9B30-94EDB2C9BB3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CAC47570-007F-5245-AAF7-1F6EACA96313}"/>
                  </a:ext>
                </a:extLst>
              </p:cNvPr>
              <p:cNvCxnSpPr>
                <a:stCxn id="58" idx="1"/>
                <a:endCxn id="5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id="{11939B17-F192-FF4B-9539-94BE56AD0EAB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E1C7E81C-8870-244D-A241-5760BC0B775C}"/>
                  </a:ext>
                </a:extLst>
              </p:cNvPr>
              <p:cNvCxnSpPr>
                <a:stCxn id="59" idx="7"/>
                <a:endCxn id="5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586445BC-4456-8942-848F-6ED7AC1E1BAF}"/>
                  </a:ext>
                </a:extLst>
              </p:cNvPr>
              <p:cNvCxnSpPr>
                <a:cxnSpLocks/>
                <a:stCxn id="58" idx="5"/>
                <a:endCxn id="6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FD9E1EC9-8126-DF4A-B718-9CB6EDDFBB9F}"/>
                  </a:ext>
                </a:extLst>
              </p:cNvPr>
              <p:cNvCxnSpPr>
                <a:cxnSpLocks/>
                <a:stCxn id="63" idx="0"/>
                <a:endCxn id="6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2C2EFD0C-864F-FB4B-831D-338D0A553654}"/>
                  </a:ext>
                </a:extLst>
              </p:cNvPr>
              <p:cNvCxnSpPr>
                <a:cxnSpLocks/>
                <a:stCxn id="61" idx="7"/>
                <a:endCxn id="6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5B65CBB1-A7D8-5B42-8997-F573155ECBF8}"/>
                  </a:ext>
                </a:extLst>
              </p:cNvPr>
              <p:cNvCxnSpPr>
                <a:cxnSpLocks/>
                <a:stCxn id="65" idx="7"/>
                <a:endCxn id="6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0CEBE616-8DFD-C34F-9C92-97B2183B6F0E}"/>
                  </a:ext>
                </a:extLst>
              </p:cNvPr>
              <p:cNvCxnSpPr>
                <a:cxnSpLocks/>
                <a:stCxn id="65" idx="1"/>
                <a:endCxn id="5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21D8C704-6705-0A44-850A-D6286A32CE8A}"/>
                  </a:ext>
                </a:extLst>
              </p:cNvPr>
              <p:cNvCxnSpPr>
                <a:cxnSpLocks/>
                <a:stCxn id="61" idx="5"/>
                <a:endCxn id="6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D1D62C6B-AC9A-1F40-954C-AAB7C95CB90A}"/>
                  </a:ext>
                </a:extLst>
              </p:cNvPr>
              <p:cNvCxnSpPr>
                <a:cxnSpLocks/>
                <a:stCxn id="63" idx="7"/>
                <a:endCxn id="6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2D88E431-2B84-624C-BB38-94253213D665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34D00833-07B0-C845-9773-033C8ABA088D}"/>
                  </a:ext>
                </a:extLst>
              </p:cNvPr>
              <p:cNvCxnSpPr>
                <a:cxnSpLocks/>
                <a:stCxn id="63" idx="6"/>
                <a:endCxn id="6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C7CBF2A8-61C7-0A4D-BF02-64B968546BF7}"/>
                  </a:ext>
                </a:extLst>
              </p:cNvPr>
              <p:cNvCxnSpPr>
                <a:cxnSpLocks/>
                <a:stCxn id="66" idx="5"/>
                <a:endCxn id="6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BD50617D-3DF4-3146-A110-76CD46DD40DA}"/>
                  </a:ext>
                </a:extLst>
              </p:cNvPr>
              <p:cNvCxnSpPr>
                <a:cxnSpLocks/>
                <a:stCxn id="66" idx="7"/>
                <a:endCxn id="6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2C5BDE4D-BF8C-494B-A4C1-DA096EA7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33930BC8-F147-334A-AA60-71CD8BEBA726}"/>
                  </a:ext>
                </a:extLst>
              </p:cNvPr>
              <p:cNvCxnSpPr>
                <a:cxnSpLocks/>
                <a:stCxn id="62" idx="1"/>
                <a:endCxn id="6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id="{15FBAB78-BA85-F145-8476-75B6965D8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D86526DB-F59F-6946-90B8-7E6EEEB96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E2EBD37-6BF5-3F40-ADAF-865502C14B5C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24" name="円/楕円 23">
                <a:extLst>
                  <a:ext uri="{FF2B5EF4-FFF2-40B4-BE49-F238E27FC236}">
                    <a16:creationId xmlns:a16="http://schemas.microsoft.com/office/drawing/2014/main" id="{9D66FF6D-DC42-5444-A6AA-0CC3F3AEAB11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円/楕円 24">
                <a:extLst>
                  <a:ext uri="{FF2B5EF4-FFF2-40B4-BE49-F238E27FC236}">
                    <a16:creationId xmlns:a16="http://schemas.microsoft.com/office/drawing/2014/main" id="{2F8BBABE-50D6-D744-8EC6-6A6C38AD3D38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円/楕円 25">
                <a:extLst>
                  <a:ext uri="{FF2B5EF4-FFF2-40B4-BE49-F238E27FC236}">
                    <a16:creationId xmlns:a16="http://schemas.microsoft.com/office/drawing/2014/main" id="{D2783A5C-CDA3-074A-9CA0-F2FA7248A4D1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円/楕円 26">
                <a:extLst>
                  <a:ext uri="{FF2B5EF4-FFF2-40B4-BE49-F238E27FC236}">
                    <a16:creationId xmlns:a16="http://schemas.microsoft.com/office/drawing/2014/main" id="{C1247D62-1BC8-5447-866C-4445001A01E3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円/楕円 27">
                <a:extLst>
                  <a:ext uri="{FF2B5EF4-FFF2-40B4-BE49-F238E27FC236}">
                    <a16:creationId xmlns:a16="http://schemas.microsoft.com/office/drawing/2014/main" id="{981B5FB6-47C0-E94E-844D-572ED951505E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円/楕円 28">
                <a:extLst>
                  <a:ext uri="{FF2B5EF4-FFF2-40B4-BE49-F238E27FC236}">
                    <a16:creationId xmlns:a16="http://schemas.microsoft.com/office/drawing/2014/main" id="{65A03D7E-B968-0F46-A60F-DC64D38FC9D6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円/楕円 29">
                <a:extLst>
                  <a:ext uri="{FF2B5EF4-FFF2-40B4-BE49-F238E27FC236}">
                    <a16:creationId xmlns:a16="http://schemas.microsoft.com/office/drawing/2014/main" id="{79B8CBDE-BF62-8C41-B2B8-7820F96BBFC5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B20208F0-1096-2642-9CB4-3E98927F7D84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D220045D-83C8-7547-AFE2-BBBA02729450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id="{5E0B09DE-B2EA-5E46-8186-057026E7489A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円/楕円 33">
                <a:extLst>
                  <a:ext uri="{FF2B5EF4-FFF2-40B4-BE49-F238E27FC236}">
                    <a16:creationId xmlns:a16="http://schemas.microsoft.com/office/drawing/2014/main" id="{A2085016-305D-5848-88EE-0C195189C8CF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736E8B92-1D68-E142-A610-EBCCD91AAAA5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AF025D6-850D-8148-AE4A-2C89A223E697}"/>
                  </a:ext>
                </a:extLst>
              </p:cNvPr>
              <p:cNvCxnSpPr>
                <a:stCxn id="27" idx="0"/>
                <a:endCxn id="24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AC2B2E5F-6556-5E42-A41B-68B78F0395AB}"/>
                  </a:ext>
                </a:extLst>
              </p:cNvPr>
              <p:cNvCxnSpPr>
                <a:stCxn id="24" idx="6"/>
                <a:endCxn id="2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D2ABC13D-F953-4A4F-96F9-8E249AF7403F}"/>
                  </a:ext>
                </a:extLst>
              </p:cNvPr>
              <p:cNvCxnSpPr>
                <a:stCxn id="26" idx="1"/>
                <a:endCxn id="24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E3A5EC02-EC1E-D044-B333-FD8A19C77133}"/>
                  </a:ext>
                </a:extLst>
              </p:cNvPr>
              <p:cNvCxnSpPr>
                <a:stCxn id="26" idx="7"/>
                <a:endCxn id="2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7D2800CE-CEB5-2C4A-8668-47187AA98C46}"/>
                  </a:ext>
                </a:extLst>
              </p:cNvPr>
              <p:cNvCxnSpPr>
                <a:stCxn id="27" idx="7"/>
                <a:endCxn id="26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604DE226-FA21-3646-A93D-9AC4998D89A6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B343158A-EDFB-D04E-9A1E-7E1C767D2B89}"/>
                  </a:ext>
                </a:extLst>
              </p:cNvPr>
              <p:cNvCxnSpPr>
                <a:cxnSpLocks/>
                <a:stCxn id="31" idx="0"/>
                <a:endCxn id="29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4AF4E606-AA0B-D649-BA4C-720D8DC0FF95}"/>
                  </a:ext>
                </a:extLst>
              </p:cNvPr>
              <p:cNvCxnSpPr>
                <a:cxnSpLocks/>
                <a:stCxn id="29" idx="7"/>
                <a:endCxn id="33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79BF7554-862C-7D42-9BA6-F6403B1C49AE}"/>
                  </a:ext>
                </a:extLst>
              </p:cNvPr>
              <p:cNvCxnSpPr>
                <a:cxnSpLocks/>
                <a:stCxn id="33" idx="7"/>
                <a:endCxn id="28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6DC98C1C-2DD8-F24E-AC34-C9FA2716E603}"/>
                  </a:ext>
                </a:extLst>
              </p:cNvPr>
              <p:cNvCxnSpPr>
                <a:cxnSpLocks/>
                <a:stCxn id="33" idx="1"/>
                <a:endCxn id="27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330D3FA0-26F5-9F44-82CB-EEB78B2DFD05}"/>
                  </a:ext>
                </a:extLst>
              </p:cNvPr>
              <p:cNvCxnSpPr>
                <a:cxnSpLocks/>
                <a:stCxn id="29" idx="5"/>
                <a:endCxn id="34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F8D91497-A7CF-B348-BB18-C772E4699300}"/>
                  </a:ext>
                </a:extLst>
              </p:cNvPr>
              <p:cNvCxnSpPr>
                <a:cxnSpLocks/>
                <a:stCxn id="31" idx="7"/>
                <a:endCxn id="34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2F1BCB82-4904-8F4E-86F0-6C9EDB2ED43F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コネクタ 48">
                <a:extLst>
                  <a:ext uri="{FF2B5EF4-FFF2-40B4-BE49-F238E27FC236}">
                    <a16:creationId xmlns:a16="http://schemas.microsoft.com/office/drawing/2014/main" id="{54C9A241-258B-0340-9F1A-2BF1C518E860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27D8A259-93CB-5549-81E8-C5F79660CACA}"/>
                  </a:ext>
                </a:extLst>
              </p:cNvPr>
              <p:cNvCxnSpPr>
                <a:cxnSpLocks/>
                <a:stCxn id="34" idx="5"/>
                <a:endCxn id="32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33AD1E-95F2-454C-A786-50EA6F01746A}"/>
                  </a:ext>
                </a:extLst>
              </p:cNvPr>
              <p:cNvCxnSpPr>
                <a:cxnSpLocks/>
                <a:stCxn id="34" idx="7"/>
                <a:endCxn id="30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29740DF5-657B-F14E-8381-97D89B6AE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3F53F5FA-2F52-2E43-9566-B051EC281B6E}"/>
                  </a:ext>
                </a:extLst>
              </p:cNvPr>
              <p:cNvCxnSpPr>
                <a:cxnSpLocks/>
                <a:stCxn id="30" idx="1"/>
                <a:endCxn id="33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id="{7557914E-9357-8540-968C-89BAB13E9F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D216836-7415-E346-9BE3-2DE3E81B3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0237E01-479D-3D4E-B707-F620E974F946}"/>
                </a:ext>
              </a:extLst>
            </p:cNvPr>
            <p:cNvCxnSpPr>
              <a:cxnSpLocks/>
              <a:stCxn id="57" idx="6"/>
              <a:endCxn id="24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5597EFB-C481-7C4A-83FC-4BEA4B7228AB}"/>
                </a:ext>
              </a:extLst>
            </p:cNvPr>
            <p:cNvCxnSpPr>
              <a:cxnSpLocks/>
              <a:stCxn id="57" idx="5"/>
              <a:endCxn id="6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DCFF899-3DC5-1543-A65C-300AAE88C297}"/>
                </a:ext>
              </a:extLst>
            </p:cNvPr>
            <p:cNvCxnSpPr>
              <a:cxnSpLocks/>
              <a:stCxn id="24" idx="3"/>
              <a:endCxn id="6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F94CF487-CCE4-9B4F-B81E-3ADCB25C0815}"/>
                </a:ext>
              </a:extLst>
            </p:cNvPr>
            <p:cNvCxnSpPr>
              <a:cxnSpLocks/>
              <a:stCxn id="6" idx="3"/>
              <a:endCxn id="60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54D206CC-A06E-EC4D-A291-9C57E5C4E93C}"/>
                </a:ext>
              </a:extLst>
            </p:cNvPr>
            <p:cNvCxnSpPr>
              <a:cxnSpLocks/>
              <a:stCxn id="6" idx="5"/>
              <a:endCxn id="27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5A665B5-801F-0945-B465-B544791AA944}"/>
                </a:ext>
              </a:extLst>
            </p:cNvPr>
            <p:cNvCxnSpPr>
              <a:cxnSpLocks/>
              <a:stCxn id="60" idx="6"/>
              <a:endCxn id="27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3DF76811-06C9-9D40-8335-8AB2B9123E0B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732E900-C32B-BE49-917C-21B5193F1050}"/>
                </a:ext>
              </a:extLst>
            </p:cNvPr>
            <p:cNvCxnSpPr>
              <a:cxnSpLocks/>
              <a:stCxn id="60" idx="5"/>
              <a:endCxn id="29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8FC603A-F524-0C43-98C6-697E5781C174}"/>
                </a:ext>
              </a:extLst>
            </p:cNvPr>
            <p:cNvCxnSpPr>
              <a:cxnSpLocks/>
              <a:stCxn id="27" idx="3"/>
              <a:endCxn id="62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26CF27F-560F-F741-AC98-1D1CBC5E9708}"/>
                </a:ext>
              </a:extLst>
            </p:cNvPr>
            <p:cNvCxnSpPr>
              <a:cxnSpLocks/>
              <a:stCxn id="7" idx="1"/>
              <a:endCxn id="62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8663996-D8F0-C046-B5A2-37EC8CC8CD1D}"/>
                </a:ext>
              </a:extLst>
            </p:cNvPr>
            <p:cNvCxnSpPr>
              <a:cxnSpLocks/>
              <a:stCxn id="7" idx="7"/>
              <a:endCxn id="29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C8879F3-D32A-A840-BA0E-E2A4BAA5CDB5}"/>
                </a:ext>
              </a:extLst>
            </p:cNvPr>
            <p:cNvCxnSpPr>
              <a:cxnSpLocks/>
              <a:stCxn id="64" idx="6"/>
              <a:endCxn id="31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EA8AB9CE-7BAF-094A-BDE5-90C36C776338}"/>
                </a:ext>
              </a:extLst>
            </p:cNvPr>
            <p:cNvCxnSpPr>
              <a:cxnSpLocks/>
              <a:stCxn id="7" idx="5"/>
              <a:endCxn id="31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E83E17B-E5B4-574E-9528-4D1F806D94E2}"/>
                </a:ext>
              </a:extLst>
            </p:cNvPr>
            <p:cNvCxnSpPr>
              <a:cxnSpLocks/>
              <a:stCxn id="7" idx="3"/>
              <a:endCxn id="64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620EA5B-E98F-7D4C-AB29-34B129C9A5BD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>
            <a:off x="8670286" y="1518547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F4828E97-52C1-B04D-9877-414FE061193F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12189677" y="1518547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07FDEEC1-BE93-D84D-B92B-ACF4F95DB75D}"/>
              </a:ext>
            </a:extLst>
          </p:cNvPr>
          <p:cNvGrpSpPr/>
          <p:nvPr/>
        </p:nvGrpSpPr>
        <p:grpSpPr>
          <a:xfrm>
            <a:off x="8187721" y="-642007"/>
            <a:ext cx="5695034" cy="5711028"/>
            <a:chOff x="5766452" y="575369"/>
            <a:chExt cx="5695034" cy="5711028"/>
          </a:xfrm>
        </p:grpSpPr>
        <p:sp>
          <p:nvSpPr>
            <p:cNvPr id="90" name="円柱 89">
              <a:extLst>
                <a:ext uri="{FF2B5EF4-FFF2-40B4-BE49-F238E27FC236}">
                  <a16:creationId xmlns:a16="http://schemas.microsoft.com/office/drawing/2014/main" id="{6913547E-A017-2C4C-B62A-573E6EF154D8}"/>
                </a:ext>
              </a:extLst>
            </p:cNvPr>
            <p:cNvSpPr/>
            <p:nvPr/>
          </p:nvSpPr>
          <p:spPr>
            <a:xfrm>
              <a:off x="9310046" y="4051907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円柱 90">
              <a:extLst>
                <a:ext uri="{FF2B5EF4-FFF2-40B4-BE49-F238E27FC236}">
                  <a16:creationId xmlns:a16="http://schemas.microsoft.com/office/drawing/2014/main" id="{47D53D01-3BBF-1145-9228-391B1F9BA218}"/>
                </a:ext>
              </a:extLst>
            </p:cNvPr>
            <p:cNvSpPr/>
            <p:nvPr/>
          </p:nvSpPr>
          <p:spPr>
            <a:xfrm>
              <a:off x="7478030" y="5740294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2" name="円柱 91">
              <a:extLst>
                <a:ext uri="{FF2B5EF4-FFF2-40B4-BE49-F238E27FC236}">
                  <a16:creationId xmlns:a16="http://schemas.microsoft.com/office/drawing/2014/main" id="{AC1AADFA-8B4C-854F-9EBE-48F028C16DEA}"/>
                </a:ext>
              </a:extLst>
            </p:cNvPr>
            <p:cNvSpPr/>
            <p:nvPr/>
          </p:nvSpPr>
          <p:spPr>
            <a:xfrm>
              <a:off x="7527991" y="2250990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3" name="円柱 92">
              <a:extLst>
                <a:ext uri="{FF2B5EF4-FFF2-40B4-BE49-F238E27FC236}">
                  <a16:creationId xmlns:a16="http://schemas.microsoft.com/office/drawing/2014/main" id="{4F285647-F764-9F4D-B597-E2FC413E169C}"/>
                </a:ext>
              </a:extLst>
            </p:cNvPr>
            <p:cNvSpPr/>
            <p:nvPr/>
          </p:nvSpPr>
          <p:spPr>
            <a:xfrm>
              <a:off x="5766452" y="4005064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4" name="円柱 93">
              <a:extLst>
                <a:ext uri="{FF2B5EF4-FFF2-40B4-BE49-F238E27FC236}">
                  <a16:creationId xmlns:a16="http://schemas.microsoft.com/office/drawing/2014/main" id="{535DA5AC-2DD2-E544-950A-2CFE7CF4AC9B}"/>
                </a:ext>
              </a:extLst>
            </p:cNvPr>
            <p:cNvSpPr/>
            <p:nvPr/>
          </p:nvSpPr>
          <p:spPr>
            <a:xfrm>
              <a:off x="11050883" y="2318138"/>
              <a:ext cx="410603" cy="546103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円柱 94">
              <a:extLst>
                <a:ext uri="{FF2B5EF4-FFF2-40B4-BE49-F238E27FC236}">
                  <a16:creationId xmlns:a16="http://schemas.microsoft.com/office/drawing/2014/main" id="{C7329BA4-4B63-2840-BF00-50413068D77A}"/>
                </a:ext>
              </a:extLst>
            </p:cNvPr>
            <p:cNvSpPr/>
            <p:nvPr/>
          </p:nvSpPr>
          <p:spPr>
            <a:xfrm>
              <a:off x="11050882" y="5700927"/>
              <a:ext cx="410603" cy="546103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円柱 95">
              <a:extLst>
                <a:ext uri="{FF2B5EF4-FFF2-40B4-BE49-F238E27FC236}">
                  <a16:creationId xmlns:a16="http://schemas.microsoft.com/office/drawing/2014/main" id="{91CF8582-B283-734D-BD1A-EFE440485104}"/>
                </a:ext>
              </a:extLst>
            </p:cNvPr>
            <p:cNvSpPr/>
            <p:nvPr/>
          </p:nvSpPr>
          <p:spPr>
            <a:xfrm>
              <a:off x="5770342" y="575369"/>
              <a:ext cx="410603" cy="546103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円柱 96">
              <a:extLst>
                <a:ext uri="{FF2B5EF4-FFF2-40B4-BE49-F238E27FC236}">
                  <a16:creationId xmlns:a16="http://schemas.microsoft.com/office/drawing/2014/main" id="{7D9F2885-8F86-1B40-B4B7-C2BD3ABB7AC8}"/>
                </a:ext>
              </a:extLst>
            </p:cNvPr>
            <p:cNvSpPr/>
            <p:nvPr/>
          </p:nvSpPr>
          <p:spPr>
            <a:xfrm>
              <a:off x="10188353" y="3198529"/>
              <a:ext cx="410603" cy="546103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円柱 97">
              <a:extLst>
                <a:ext uri="{FF2B5EF4-FFF2-40B4-BE49-F238E27FC236}">
                  <a16:creationId xmlns:a16="http://schemas.microsoft.com/office/drawing/2014/main" id="{27CA34E5-5A0B-5849-889B-78CE71D8C0FE}"/>
                </a:ext>
              </a:extLst>
            </p:cNvPr>
            <p:cNvSpPr/>
            <p:nvPr/>
          </p:nvSpPr>
          <p:spPr>
            <a:xfrm>
              <a:off x="9276891" y="583564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円柱 98">
              <a:extLst>
                <a:ext uri="{FF2B5EF4-FFF2-40B4-BE49-F238E27FC236}">
                  <a16:creationId xmlns:a16="http://schemas.microsoft.com/office/drawing/2014/main" id="{F3E00D75-3C79-7B4C-8C46-56BADE1345F1}"/>
                </a:ext>
              </a:extLst>
            </p:cNvPr>
            <p:cNvSpPr/>
            <p:nvPr/>
          </p:nvSpPr>
          <p:spPr>
            <a:xfrm>
              <a:off x="6643627" y="4905396"/>
              <a:ext cx="410603" cy="546103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92817AE-2178-ED4D-8029-AF3F19E96103}"/>
              </a:ext>
            </a:extLst>
          </p:cNvPr>
          <p:cNvGrpSpPr/>
          <p:nvPr/>
        </p:nvGrpSpPr>
        <p:grpSpPr>
          <a:xfrm rot="10800000">
            <a:off x="7229473" y="28207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59B830D-CF25-8E49-BA15-BBF99EF1B90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D1856A9E-9113-D945-9313-D7A9972DD0D6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07" name="パイ 106">
                <a:extLst>
                  <a:ext uri="{FF2B5EF4-FFF2-40B4-BE49-F238E27FC236}">
                    <a16:creationId xmlns:a16="http://schemas.microsoft.com/office/drawing/2014/main" id="{4A72205A-7E57-C84A-B8EC-CFEDA9A4E96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パイ 107">
                <a:extLst>
                  <a:ext uri="{FF2B5EF4-FFF2-40B4-BE49-F238E27FC236}">
                    <a16:creationId xmlns:a16="http://schemas.microsoft.com/office/drawing/2014/main" id="{52512CE4-B807-914A-A1AB-9785678CA07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パイ 108">
                <a:extLst>
                  <a:ext uri="{FF2B5EF4-FFF2-40B4-BE49-F238E27FC236}">
                    <a16:creationId xmlns:a16="http://schemas.microsoft.com/office/drawing/2014/main" id="{BFD66CDF-3E7E-8C4C-BDB2-0BBC9DA624E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" name="角丸四角形 103">
              <a:extLst>
                <a:ext uri="{FF2B5EF4-FFF2-40B4-BE49-F238E27FC236}">
                  <a16:creationId xmlns:a16="http://schemas.microsoft.com/office/drawing/2014/main" id="{F97E50EC-7455-A248-8331-C764E5B4D05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B8489C2D-C3CE-3C45-9A2D-0EA2B5A5BFC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>
              <a:extLst>
                <a:ext uri="{FF2B5EF4-FFF2-40B4-BE49-F238E27FC236}">
                  <a16:creationId xmlns:a16="http://schemas.microsoft.com/office/drawing/2014/main" id="{91A87D61-4A20-354E-B458-3497BF50FAD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F464ABA7-1B73-6345-9978-902A1947ABDE}"/>
              </a:ext>
            </a:extLst>
          </p:cNvPr>
          <p:cNvSpPr/>
          <p:nvPr/>
        </p:nvSpPr>
        <p:spPr>
          <a:xfrm>
            <a:off x="882157" y="7016140"/>
            <a:ext cx="5647913" cy="103172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マップ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>
                <a:solidFill>
                  <a:schemeClr val="tx1"/>
                </a:solidFill>
              </a:rPr>
              <a:t>ブロックが</a:t>
            </a:r>
            <a:r>
              <a:rPr lang="ja-JP" altLang="en-US" sz="1200">
                <a:solidFill>
                  <a:srgbClr val="FF0000"/>
                </a:solidFill>
              </a:rPr>
              <a:t>置かれていない</a:t>
            </a:r>
            <a:r>
              <a:rPr lang="ja-JP" altLang="en-US" sz="1200">
                <a:solidFill>
                  <a:schemeClr val="tx1"/>
                </a:solidFill>
              </a:rPr>
              <a:t>ノードと次に運搬するブロックが置かれているノードのリスト。ここから経路を探索する。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Node:01,03,04,05,06,07,09,11,13,14,16,18,19,20,22</a:t>
            </a: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59910AE7-7944-A640-8EB1-75CDE903D357}"/>
              </a:ext>
            </a:extLst>
          </p:cNvPr>
          <p:cNvSpPr/>
          <p:nvPr/>
        </p:nvSpPr>
        <p:spPr>
          <a:xfrm>
            <a:off x="6965210" y="7221781"/>
            <a:ext cx="2253514" cy="55399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オープン・セット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Node:7,11,14,20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6EA4270D-33CF-4E4D-B964-20CC9155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8308"/>
              </p:ext>
            </p:extLst>
          </p:nvPr>
        </p:nvGraphicFramePr>
        <p:xfrm>
          <a:off x="934395" y="8905331"/>
          <a:ext cx="715757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393">
                  <a:extLst>
                    <a:ext uri="{9D8B030D-6E8A-4147-A177-3AD203B41FA5}">
                      <a16:colId xmlns:a16="http://schemas.microsoft.com/office/drawing/2014/main" val="2014322315"/>
                    </a:ext>
                  </a:extLst>
                </a:gridCol>
                <a:gridCol w="1789393">
                  <a:extLst>
                    <a:ext uri="{9D8B030D-6E8A-4147-A177-3AD203B41FA5}">
                      <a16:colId xmlns:a16="http://schemas.microsoft.com/office/drawing/2014/main" val="3917650435"/>
                    </a:ext>
                  </a:extLst>
                </a:gridCol>
                <a:gridCol w="1789393">
                  <a:extLst>
                    <a:ext uri="{9D8B030D-6E8A-4147-A177-3AD203B41FA5}">
                      <a16:colId xmlns:a16="http://schemas.microsoft.com/office/drawing/2014/main" val="1460883885"/>
                    </a:ext>
                  </a:extLst>
                </a:gridCol>
                <a:gridCol w="1789393">
                  <a:extLst>
                    <a:ext uri="{9D8B030D-6E8A-4147-A177-3AD203B41FA5}">
                      <a16:colId xmlns:a16="http://schemas.microsoft.com/office/drawing/2014/main" val="4178609636"/>
                    </a:ext>
                  </a:extLst>
                </a:gridCol>
              </a:tblGrid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パス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パスコスト</a:t>
                      </a:r>
                      <a:r>
                        <a:rPr kumimoji="1" lang="en-US" altLang="ja-JP" dirty="0"/>
                        <a:t>(s)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推定距離</a:t>
                      </a:r>
                      <a:r>
                        <a:rPr kumimoji="1" lang="en-US" altLang="ja-JP" dirty="0"/>
                        <a:t>(h)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合計</a:t>
                      </a:r>
                      <a:r>
                        <a:rPr kumimoji="1" lang="en-US" altLang="ja-JP" dirty="0"/>
                        <a:t>(f</a:t>
                      </a:r>
                      <a:r>
                        <a:rPr kumimoji="1" lang="ja-JP" altLang="en-US"/>
                        <a:t>スコア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441313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13-7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741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98033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13-11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247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494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69579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13-14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350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247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597</a:t>
                      </a:r>
                      <a:endParaRPr kumimoji="1" lang="ja-JP" alt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644493"/>
                  </a:ext>
                </a:extLst>
              </a:tr>
              <a:tr h="3219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13-20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○○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530834"/>
                  </a:ext>
                </a:extLst>
              </a:tr>
            </a:tbl>
          </a:graphicData>
        </a:graphic>
      </p:graphicFrame>
      <p:sp>
        <p:nvSpPr>
          <p:cNvPr id="122" name="角丸四角形 121">
            <a:extLst>
              <a:ext uri="{FF2B5EF4-FFF2-40B4-BE49-F238E27FC236}">
                <a16:creationId xmlns:a16="http://schemas.microsoft.com/office/drawing/2014/main" id="{85B5F1FB-DFCE-B74E-85D5-48E7A0B78A54}"/>
              </a:ext>
            </a:extLst>
          </p:cNvPr>
          <p:cNvSpPr/>
          <p:nvPr/>
        </p:nvSpPr>
        <p:spPr>
          <a:xfrm>
            <a:off x="950953" y="8258893"/>
            <a:ext cx="65731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オープン・セットの各ノードの</a:t>
            </a:r>
            <a:r>
              <a:rPr kumimoji="1" lang="en-US" altLang="ja-JP" dirty="0">
                <a:solidFill>
                  <a:schemeClr val="tx1"/>
                </a:solidFill>
              </a:rPr>
              <a:t>f</a:t>
            </a:r>
            <a:r>
              <a:rPr kumimoji="1" lang="ja-JP" altLang="en-US">
                <a:solidFill>
                  <a:schemeClr val="tx1"/>
                </a:solidFill>
              </a:rPr>
              <a:t>スコアを求める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角丸四角形 122">
            <a:extLst>
              <a:ext uri="{FF2B5EF4-FFF2-40B4-BE49-F238E27FC236}">
                <a16:creationId xmlns:a16="http://schemas.microsoft.com/office/drawing/2014/main" id="{75FDBC6D-AD33-8D4D-890A-32221BF6A0F9}"/>
              </a:ext>
            </a:extLst>
          </p:cNvPr>
          <p:cNvSpPr/>
          <p:nvPr/>
        </p:nvSpPr>
        <p:spPr>
          <a:xfrm>
            <a:off x="1028467" y="10901105"/>
            <a:ext cx="43276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クローズ</a:t>
            </a:r>
            <a:r>
              <a:rPr kumimoji="1" lang="ja-JP" altLang="en-US">
                <a:solidFill>
                  <a:schemeClr val="tx1"/>
                </a:solidFill>
              </a:rPr>
              <a:t>・セットに</a:t>
            </a:r>
            <a:r>
              <a:rPr kumimoji="1" lang="en-US" altLang="ja-JP" dirty="0">
                <a:solidFill>
                  <a:schemeClr val="tx1"/>
                </a:solidFill>
              </a:rPr>
              <a:t>14</a:t>
            </a:r>
            <a:r>
              <a:rPr kumimoji="1" lang="ja-JP" altLang="en-US">
                <a:solidFill>
                  <a:schemeClr val="tx1"/>
                </a:solidFill>
              </a:rPr>
              <a:t>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A5F9759-983A-574D-84F2-2885EBD49B70}"/>
              </a:ext>
            </a:extLst>
          </p:cNvPr>
          <p:cNvSpPr/>
          <p:nvPr/>
        </p:nvSpPr>
        <p:spPr>
          <a:xfrm>
            <a:off x="5941144" y="10899925"/>
            <a:ext cx="2253514" cy="43322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クローズ・セット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>
                <a:solidFill>
                  <a:schemeClr val="tx1"/>
                </a:solidFill>
              </a:rPr>
              <a:t>Node:13, 14</a:t>
            </a:r>
          </a:p>
        </p:txBody>
      </p:sp>
      <p:sp>
        <p:nvSpPr>
          <p:cNvPr id="125" name="角丸四角形 124">
            <a:extLst>
              <a:ext uri="{FF2B5EF4-FFF2-40B4-BE49-F238E27FC236}">
                <a16:creationId xmlns:a16="http://schemas.microsoft.com/office/drawing/2014/main" id="{CDBC304F-4EF4-5645-88DF-CA005CF5370F}"/>
              </a:ext>
            </a:extLst>
          </p:cNvPr>
          <p:cNvSpPr/>
          <p:nvPr/>
        </p:nvSpPr>
        <p:spPr>
          <a:xfrm>
            <a:off x="1042460" y="12023178"/>
            <a:ext cx="43276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コマンド</a:t>
            </a:r>
            <a:r>
              <a:rPr kumimoji="1" lang="ja-JP" altLang="en-US">
                <a:solidFill>
                  <a:schemeClr val="tx1"/>
                </a:solidFill>
              </a:rPr>
              <a:t>・リストに</a:t>
            </a:r>
            <a:r>
              <a:rPr lang="ja-JP" altLang="en-US">
                <a:solidFill>
                  <a:schemeClr val="tx1"/>
                </a:solidFill>
              </a:rPr>
              <a:t>前進</a:t>
            </a:r>
            <a:r>
              <a:rPr kumimoji="1" lang="ja-JP" altLang="en-US">
                <a:solidFill>
                  <a:schemeClr val="tx1"/>
                </a:solidFill>
              </a:rPr>
              <a:t>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344FC31-F0C3-3049-A7C6-B2C5C1D6D1A4}"/>
              </a:ext>
            </a:extLst>
          </p:cNvPr>
          <p:cNvSpPr/>
          <p:nvPr/>
        </p:nvSpPr>
        <p:spPr>
          <a:xfrm>
            <a:off x="5957798" y="12021998"/>
            <a:ext cx="2253514" cy="43322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コマンド・リスト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>
                <a:solidFill>
                  <a:schemeClr val="tx1"/>
                </a:solidFill>
              </a:rPr>
              <a:t>前進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6FCD09A2-3832-C641-9278-49C4C2834600}"/>
              </a:ext>
            </a:extLst>
          </p:cNvPr>
          <p:cNvSpPr/>
          <p:nvPr/>
        </p:nvSpPr>
        <p:spPr>
          <a:xfrm>
            <a:off x="5941144" y="11519580"/>
            <a:ext cx="2253514" cy="35649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>
                <a:solidFill>
                  <a:schemeClr val="tx1"/>
                </a:solidFill>
              </a:rPr>
              <a:t>カレント・ノード</a:t>
            </a:r>
            <a:r>
              <a:rPr lang="en-US" altLang="ja-JP" sz="1200" dirty="0">
                <a:solidFill>
                  <a:schemeClr val="tx1"/>
                </a:solidFill>
              </a:rPr>
              <a:t>:14</a:t>
            </a:r>
            <a:endParaRPr lang="ja-JP" altLang="en-US" sz="1200">
              <a:solidFill>
                <a:schemeClr val="tx1"/>
              </a:solidFill>
            </a:endParaRPr>
          </a:p>
        </p:txBody>
      </p:sp>
      <p:sp>
        <p:nvSpPr>
          <p:cNvPr id="136" name="角丸四角形 135">
            <a:extLst>
              <a:ext uri="{FF2B5EF4-FFF2-40B4-BE49-F238E27FC236}">
                <a16:creationId xmlns:a16="http://schemas.microsoft.com/office/drawing/2014/main" id="{C69353D9-6223-6B4F-92DF-44CFCA476C92}"/>
              </a:ext>
            </a:extLst>
          </p:cNvPr>
          <p:cNvSpPr/>
          <p:nvPr/>
        </p:nvSpPr>
        <p:spPr>
          <a:xfrm>
            <a:off x="1042460" y="11481805"/>
            <a:ext cx="4327612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現在ノード</a:t>
            </a:r>
            <a:r>
              <a:rPr kumimoji="1" lang="ja-JP" altLang="en-US">
                <a:solidFill>
                  <a:schemeClr val="tx1"/>
                </a:solidFill>
              </a:rPr>
              <a:t>に</a:t>
            </a:r>
            <a:r>
              <a:rPr kumimoji="1" lang="en-US" altLang="ja-JP" dirty="0">
                <a:solidFill>
                  <a:schemeClr val="tx1"/>
                </a:solidFill>
              </a:rPr>
              <a:t>14</a:t>
            </a:r>
            <a:r>
              <a:rPr kumimoji="1" lang="ja-JP" altLang="en-US">
                <a:solidFill>
                  <a:schemeClr val="tx1"/>
                </a:solidFill>
              </a:rPr>
              <a:t>を追加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角丸四角形 128">
            <a:extLst>
              <a:ext uri="{FF2B5EF4-FFF2-40B4-BE49-F238E27FC236}">
                <a16:creationId xmlns:a16="http://schemas.microsoft.com/office/drawing/2014/main" id="{E826551F-93DD-B24D-A131-295226B46E37}"/>
              </a:ext>
            </a:extLst>
          </p:cNvPr>
          <p:cNvSpPr/>
          <p:nvPr/>
        </p:nvSpPr>
        <p:spPr>
          <a:xfrm>
            <a:off x="211917" y="863044"/>
            <a:ext cx="7059754" cy="4320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次ノードの隣接に</a:t>
            </a:r>
            <a:r>
              <a:rPr kumimoji="1" lang="ja-JP" altLang="en-US">
                <a:solidFill>
                  <a:schemeClr val="tx1"/>
                </a:solidFill>
              </a:rPr>
              <a:t>運搬先ノードがあるか確認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/>
          <p:cNvGrpSpPr/>
          <p:nvPr/>
        </p:nvGrpSpPr>
        <p:grpSpPr>
          <a:xfrm>
            <a:off x="586879" y="5445224"/>
            <a:ext cx="8777007" cy="864096"/>
            <a:chOff x="611560" y="5733256"/>
            <a:chExt cx="6850725" cy="864096"/>
          </a:xfrm>
        </p:grpSpPr>
        <p:sp>
          <p:nvSpPr>
            <p:cNvPr id="30" name="正方形/長方形 29"/>
            <p:cNvSpPr/>
            <p:nvPr/>
          </p:nvSpPr>
          <p:spPr>
            <a:xfrm>
              <a:off x="611560" y="5733256"/>
              <a:ext cx="6850725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>
                  <a:solidFill>
                    <a:schemeClr val="tx1"/>
                  </a:solidFill>
                </a:rPr>
                <a:t>・</a:t>
              </a:r>
              <a:r>
                <a:rPr lang="en-US" altLang="ja-JP" dirty="0">
                  <a:solidFill>
                    <a:schemeClr val="tx1"/>
                  </a:solidFill>
                </a:rPr>
                <a:t>2015-2018:</a:t>
              </a:r>
              <a:r>
                <a:rPr lang="ja-JP" altLang="en-US">
                  <a:solidFill>
                    <a:schemeClr val="tx1"/>
                  </a:solidFill>
                </a:rPr>
                <a:t>計画を立てたり立てたり、事務作業したり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11560" y="6165304"/>
              <a:ext cx="6828526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>
                  <a:solidFill>
                    <a:schemeClr val="tx1"/>
                  </a:solidFill>
                </a:rPr>
                <a:t>・</a:t>
              </a:r>
              <a:r>
                <a:rPr lang="en-US" altLang="ja-JP" dirty="0">
                  <a:solidFill>
                    <a:schemeClr val="tx1"/>
                  </a:solidFill>
                </a:rPr>
                <a:t>2019-:</a:t>
              </a:r>
              <a:r>
                <a:rPr lang="ja-JP" altLang="en-US">
                  <a:solidFill>
                    <a:schemeClr val="tx1"/>
                  </a:solidFill>
                </a:rPr>
                <a:t>ダイナミクスモデルとカルマンフィルタによる燃焼</a:t>
              </a:r>
              <a:r>
                <a:rPr lang="en-US" altLang="ja-JP" dirty="0">
                  <a:solidFill>
                    <a:schemeClr val="tx1"/>
                  </a:solidFill>
                </a:rPr>
                <a:t>FB</a:t>
              </a:r>
              <a:r>
                <a:rPr lang="ja-JP" altLang="en-US">
                  <a:solidFill>
                    <a:schemeClr val="tx1"/>
                  </a:solidFill>
                </a:rPr>
                <a:t>制御の開発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正方形/長方形 5"/>
          <p:cNvSpPr/>
          <p:nvPr/>
        </p:nvSpPr>
        <p:spPr>
          <a:xfrm>
            <a:off x="-24680" y="-27384"/>
            <a:ext cx="122166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自己紹介</a:t>
            </a:r>
          </a:p>
        </p:txBody>
      </p:sp>
      <p:grpSp>
        <p:nvGrpSpPr>
          <p:cNvPr id="36" name="グループ化 35"/>
          <p:cNvGrpSpPr/>
          <p:nvPr/>
        </p:nvGrpSpPr>
        <p:grpSpPr>
          <a:xfrm>
            <a:off x="234112" y="404664"/>
            <a:ext cx="9108602" cy="2664296"/>
            <a:chOff x="251520" y="548680"/>
            <a:chExt cx="9108602" cy="2664296"/>
          </a:xfrm>
        </p:grpSpPr>
        <p:sp>
          <p:nvSpPr>
            <p:cNvPr id="7" name="正方形/長方形 6"/>
            <p:cNvSpPr/>
            <p:nvPr/>
          </p:nvSpPr>
          <p:spPr>
            <a:xfrm>
              <a:off x="251520" y="548680"/>
              <a:ext cx="3780928" cy="4320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ja-JP" dirty="0">
                  <a:solidFill>
                    <a:schemeClr val="tx1"/>
                  </a:solidFill>
                </a:rPr>
                <a:t>2003-2012:</a:t>
              </a:r>
              <a:r>
                <a:rPr lang="ja-JP" altLang="en-US" dirty="0">
                  <a:solidFill>
                    <a:schemeClr val="tx1"/>
                  </a:solidFill>
                </a:rPr>
                <a:t>松下電器産業</a:t>
              </a:r>
              <a:r>
                <a:rPr lang="en-US" altLang="ja-JP" dirty="0">
                  <a:solidFill>
                    <a:schemeClr val="tx1"/>
                  </a:solidFill>
                </a:rPr>
                <a:t>(</a:t>
              </a:r>
              <a:r>
                <a:rPr lang="ja-JP" altLang="en-US" dirty="0">
                  <a:solidFill>
                    <a:schemeClr val="tx1"/>
                  </a:solidFill>
                </a:rPr>
                <a:t>株</a:t>
              </a:r>
              <a:r>
                <a:rPr lang="en-US" altLang="ja-JP" dirty="0">
                  <a:solidFill>
                    <a:schemeClr val="tx1"/>
                  </a:solidFill>
                </a:rPr>
                <a:t>)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/>
            <p:cNvGrpSpPr/>
            <p:nvPr/>
          </p:nvGrpSpPr>
          <p:grpSpPr>
            <a:xfrm>
              <a:off x="611560" y="1052736"/>
              <a:ext cx="8748562" cy="2160240"/>
              <a:chOff x="611560" y="1268760"/>
              <a:chExt cx="8748562" cy="2160240"/>
            </a:xfrm>
          </p:grpSpPr>
          <p:sp>
            <p:nvSpPr>
              <p:cNvPr id="11" name="正方形/長方形 10"/>
              <p:cNvSpPr/>
              <p:nvPr/>
            </p:nvSpPr>
            <p:spPr>
              <a:xfrm>
                <a:off x="611560" y="1268760"/>
                <a:ext cx="5760640" cy="4320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ja-JP" altLang="en-US" dirty="0">
                    <a:solidFill>
                      <a:schemeClr val="tx1"/>
                    </a:solidFill>
                  </a:rPr>
                  <a:t>放送機器、テレビカメラ、編集器のハード設計</a:t>
                </a:r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611560" y="1700808"/>
                <a:ext cx="874856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ja-JP" altLang="en-US" dirty="0">
                    <a:solidFill>
                      <a:schemeClr val="tx1"/>
                    </a:solidFill>
                  </a:rPr>
                  <a:t>・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CCD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制御回路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(FPGA)</a:t>
                </a:r>
                <a:r>
                  <a:rPr lang="ja-JP" altLang="en-US" dirty="0" err="1">
                    <a:solidFill>
                      <a:schemeClr val="tx1"/>
                    </a:solidFill>
                  </a:rPr>
                  <a:t>、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アナログビデオ入出力基板の設計</a:t>
                </a:r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611560" y="2132856"/>
                <a:ext cx="874856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ja-JP" altLang="en-US" dirty="0">
                    <a:solidFill>
                      <a:schemeClr val="tx1"/>
                    </a:solidFill>
                  </a:rPr>
                  <a:t>・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H.264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コーデック 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AVC-Intra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の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RTL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設計</a:t>
                </a:r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611560" y="2564904"/>
                <a:ext cx="874856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ja-JP" altLang="en-US" dirty="0">
                    <a:solidFill>
                      <a:schemeClr val="tx1"/>
                    </a:solidFill>
                  </a:rPr>
                  <a:t>・編集器のシステム設計、ハードソフト協調設計</a:t>
                </a:r>
              </a:p>
            </p:txBody>
          </p:sp>
          <p:sp>
            <p:nvSpPr>
              <p:cNvPr id="16" name="正方形/長方形 15"/>
              <p:cNvSpPr/>
              <p:nvPr/>
            </p:nvSpPr>
            <p:spPr>
              <a:xfrm>
                <a:off x="611560" y="2996952"/>
                <a:ext cx="874856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ja-JP" altLang="en-US" dirty="0">
                    <a:solidFill>
                      <a:schemeClr val="tx1"/>
                    </a:solidFill>
                  </a:rPr>
                  <a:t>・</a:t>
                </a:r>
                <a:r>
                  <a:rPr lang="en-US" altLang="ja-JP" dirty="0">
                    <a:solidFill>
                      <a:schemeClr val="tx1"/>
                    </a:solidFill>
                  </a:rPr>
                  <a:t>FPGA</a:t>
                </a:r>
                <a:r>
                  <a:rPr lang="ja-JP" altLang="en-US" dirty="0">
                    <a:solidFill>
                      <a:schemeClr val="tx1"/>
                    </a:solidFill>
                  </a:rPr>
                  <a:t>調達戦略の立案</a:t>
                </a:r>
              </a:p>
            </p:txBody>
          </p:sp>
        </p:grpSp>
      </p:grp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/>
          <a:stretch/>
        </p:blipFill>
        <p:spPr>
          <a:xfrm>
            <a:off x="9336360" y="404664"/>
            <a:ext cx="2592288" cy="174162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2" r="52080" b="14032"/>
          <a:stretch/>
        </p:blipFill>
        <p:spPr>
          <a:xfrm>
            <a:off x="9336360" y="2146292"/>
            <a:ext cx="2592288" cy="1728192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9336360" y="418100"/>
            <a:ext cx="2592288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336360" y="2146292"/>
            <a:ext cx="2592288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"/>
          <a:stretch/>
        </p:blipFill>
        <p:spPr>
          <a:xfrm>
            <a:off x="9363886" y="3933056"/>
            <a:ext cx="2563847" cy="115212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9336360" y="3874484"/>
            <a:ext cx="259228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336360" y="5026612"/>
            <a:ext cx="2592288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4112" y="3212976"/>
            <a:ext cx="378092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2012-2015:FPGA</a:t>
            </a:r>
            <a:r>
              <a:rPr lang="ja-JP" altLang="en-US" dirty="0">
                <a:solidFill>
                  <a:schemeClr val="tx1"/>
                </a:solidFill>
              </a:rPr>
              <a:t>メーカー</a:t>
            </a:r>
            <a:r>
              <a:rPr lang="en-US" altLang="ja-JP" dirty="0">
                <a:solidFill>
                  <a:schemeClr val="tx1"/>
                </a:solidFill>
              </a:rPr>
              <a:t>ALTERA</a:t>
            </a:r>
            <a:endParaRPr lang="ja-JP" altLang="en-US" dirty="0">
              <a:solidFill>
                <a:schemeClr val="tx1"/>
              </a:solidFill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586879" y="3717032"/>
            <a:ext cx="8748564" cy="864096"/>
            <a:chOff x="611559" y="4221088"/>
            <a:chExt cx="6894941" cy="864096"/>
          </a:xfrm>
        </p:grpSpPr>
        <p:sp>
          <p:nvSpPr>
            <p:cNvPr id="28" name="正方形/長方形 27"/>
            <p:cNvSpPr/>
            <p:nvPr/>
          </p:nvSpPr>
          <p:spPr>
            <a:xfrm>
              <a:off x="611559" y="4221088"/>
              <a:ext cx="6894940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dirty="0">
                  <a:solidFill>
                    <a:schemeClr val="tx1"/>
                  </a:solidFill>
                </a:rPr>
                <a:t>・</a:t>
              </a:r>
              <a:r>
                <a:rPr lang="en-US" altLang="ja-JP" dirty="0">
                  <a:solidFill>
                    <a:schemeClr val="tx1"/>
                  </a:solidFill>
                </a:rPr>
                <a:t>FPGA</a:t>
              </a:r>
              <a:r>
                <a:rPr lang="ja-JP" altLang="en-US" dirty="0">
                  <a:solidFill>
                    <a:schemeClr val="tx1"/>
                  </a:solidFill>
                </a:rPr>
                <a:t>　リファレンス・デザインの設計</a:t>
              </a: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611559" y="4653136"/>
              <a:ext cx="6894941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dirty="0">
                  <a:solidFill>
                    <a:schemeClr val="tx1"/>
                  </a:solidFill>
                </a:rPr>
                <a:t>・</a:t>
              </a:r>
              <a:r>
                <a:rPr lang="en-US" altLang="ja-JP" dirty="0">
                  <a:solidFill>
                    <a:schemeClr val="tx1"/>
                  </a:solidFill>
                </a:rPr>
                <a:t>CMOS</a:t>
              </a:r>
              <a:r>
                <a:rPr lang="ja-JP" altLang="en-US" dirty="0">
                  <a:solidFill>
                    <a:schemeClr val="tx1"/>
                  </a:solidFill>
                </a:rPr>
                <a:t>センサー用</a:t>
              </a:r>
              <a:r>
                <a:rPr lang="en-US" altLang="ja-JP" dirty="0">
                  <a:solidFill>
                    <a:schemeClr val="tx1"/>
                  </a:solidFill>
                </a:rPr>
                <a:t>DPA</a:t>
              </a:r>
              <a:r>
                <a:rPr lang="ja-JP" altLang="en-US" dirty="0">
                  <a:solidFill>
                    <a:schemeClr val="tx1"/>
                  </a:solidFill>
                </a:rPr>
                <a:t>回路の開発</a:t>
              </a:r>
            </a:p>
          </p:txBody>
        </p:sp>
      </p:grpSp>
      <p:sp>
        <p:nvSpPr>
          <p:cNvPr id="10" name="正方形/長方形 9"/>
          <p:cNvSpPr/>
          <p:nvPr/>
        </p:nvSpPr>
        <p:spPr>
          <a:xfrm>
            <a:off x="234112" y="4941168"/>
            <a:ext cx="3600400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ja-JP" dirty="0">
                <a:solidFill>
                  <a:schemeClr val="tx1"/>
                </a:solidFill>
              </a:rPr>
              <a:t>2015- :</a:t>
            </a:r>
            <a:r>
              <a:rPr lang="ja-JP" altLang="en-US">
                <a:solidFill>
                  <a:schemeClr val="tx1"/>
                </a:solidFill>
              </a:rPr>
              <a:t>マツダ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株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5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1268760"/>
            <a:ext cx="12192000" cy="4320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6600">
                <a:solidFill>
                  <a:schemeClr val="tx1"/>
                </a:solidFill>
                <a:latin typeface="HGP明朝E" pitchFamily="18" charset="-128"/>
                <a:ea typeface="HGP明朝E" pitchFamily="18" charset="-128"/>
              </a:rPr>
              <a:t>チーム紹介</a:t>
            </a:r>
            <a:endParaRPr lang="ja-JP" altLang="en-US" sz="16600" dirty="0">
              <a:solidFill>
                <a:schemeClr val="tx1"/>
              </a:solidFill>
              <a:latin typeface="HGP明朝E" pitchFamily="18" charset="-128"/>
              <a:ea typeface="HGP明朝E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42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C2E170F-9439-0146-A983-C3DA58433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" t="2736" r="3278" b="2190"/>
          <a:stretch/>
        </p:blipFill>
        <p:spPr>
          <a:xfrm>
            <a:off x="2512985" y="620688"/>
            <a:ext cx="6480719" cy="62738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EB0A470-23CC-7D44-9E77-BDB7DAD8B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2498" r="1566" b="12504"/>
          <a:stretch/>
        </p:blipFill>
        <p:spPr>
          <a:xfrm>
            <a:off x="2512985" y="-8862"/>
            <a:ext cx="6557440" cy="6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1268760"/>
            <a:ext cx="12192000" cy="4320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3800">
                <a:solidFill>
                  <a:schemeClr val="tx1"/>
                </a:solidFill>
                <a:latin typeface="HGP明朝E" pitchFamily="18" charset="-128"/>
                <a:ea typeface="HGP明朝E" pitchFamily="18" charset="-128"/>
              </a:rPr>
              <a:t>動機と反省</a:t>
            </a:r>
            <a:endParaRPr lang="en-US" altLang="ja-JP" sz="13800" dirty="0">
              <a:solidFill>
                <a:schemeClr val="tx1"/>
              </a:solidFill>
              <a:latin typeface="HGP明朝E" pitchFamily="18" charset="-128"/>
              <a:ea typeface="HGP明朝E" pitchFamily="18" charset="-128"/>
            </a:endParaRPr>
          </a:p>
          <a:p>
            <a:pPr algn="ctr"/>
            <a:r>
              <a:rPr lang="ja-JP" altLang="en-US" sz="6000">
                <a:solidFill>
                  <a:schemeClr val="tx1"/>
                </a:solidFill>
                <a:latin typeface="HGP明朝E" pitchFamily="18" charset="-128"/>
                <a:ea typeface="HGP明朝E" pitchFamily="18" charset="-128"/>
              </a:rPr>
              <a:t>何故、辛いロボコンに参加するのか、、</a:t>
            </a:r>
            <a:endParaRPr lang="en-US" altLang="ja-JP" sz="6000" dirty="0">
              <a:solidFill>
                <a:schemeClr val="tx1"/>
              </a:solidFill>
              <a:latin typeface="HGP明朝E" pitchFamily="18" charset="-128"/>
              <a:ea typeface="HGP明朝E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376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E4149D3-96BB-E340-BFC1-FE6F04738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87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id="{D11068FD-D471-B94D-B63B-9D177F08C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209398"/>
              </p:ext>
            </p:extLst>
          </p:nvPr>
        </p:nvGraphicFramePr>
        <p:xfrm>
          <a:off x="715252" y="4113080"/>
          <a:ext cx="3784183" cy="1656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シート" r:id="rId3" imgW="6197600" imgH="2768600" progId="Excel.Sheet.12">
                  <p:embed/>
                </p:oleObj>
              </mc:Choice>
              <mc:Fallback>
                <p:oleObj name="シート" r:id="rId3" imgW="6197600" imgH="2768600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252" y="4113080"/>
                        <a:ext cx="3784183" cy="16561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E3BAB49-8CB1-234B-A2AB-BC0C2DB12F02}"/>
              </a:ext>
            </a:extLst>
          </p:cNvPr>
          <p:cNvSpPr/>
          <p:nvPr/>
        </p:nvSpPr>
        <p:spPr>
          <a:xfrm rot="16200000">
            <a:off x="-392635" y="1188839"/>
            <a:ext cx="1584177" cy="591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動機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840A4F-57A0-7F46-AFDE-7A69B5CC08D3}"/>
              </a:ext>
            </a:extLst>
          </p:cNvPr>
          <p:cNvSpPr/>
          <p:nvPr/>
        </p:nvSpPr>
        <p:spPr>
          <a:xfrm rot="16200000">
            <a:off x="-1148718" y="4753235"/>
            <a:ext cx="3096344" cy="591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反省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553750-62A0-604A-A08E-2ADC8E18872E}"/>
              </a:ext>
            </a:extLst>
          </p:cNvPr>
          <p:cNvSpPr/>
          <p:nvPr/>
        </p:nvSpPr>
        <p:spPr>
          <a:xfrm>
            <a:off x="695400" y="716620"/>
            <a:ext cx="3774226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・システムズ・エンジニアリング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</a:t>
            </a:r>
            <a:r>
              <a:rPr lang="en-US" altLang="ja-JP" dirty="0">
                <a:solidFill>
                  <a:schemeClr val="tx1"/>
                </a:solidFill>
              </a:rPr>
              <a:t>(SE)</a:t>
            </a:r>
            <a:r>
              <a:rPr lang="ja-JP" altLang="en-US">
                <a:solidFill>
                  <a:schemeClr val="tx1"/>
                </a:solidFill>
              </a:rPr>
              <a:t>を経験したい。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1B2A3AB-F75B-8444-9351-9B1A78BDFD2F}"/>
              </a:ext>
            </a:extLst>
          </p:cNvPr>
          <p:cNvSpPr/>
          <p:nvPr/>
        </p:nvSpPr>
        <p:spPr>
          <a:xfrm>
            <a:off x="695400" y="692696"/>
            <a:ext cx="11377264" cy="15841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EC5CFB1-75FA-804D-8BE6-CF2833F9EBE0}"/>
              </a:ext>
            </a:extLst>
          </p:cNvPr>
          <p:cNvSpPr/>
          <p:nvPr/>
        </p:nvSpPr>
        <p:spPr>
          <a:xfrm>
            <a:off x="4487821" y="692696"/>
            <a:ext cx="3792421" cy="5904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A3BB035-93FF-E349-8C0A-4931A7653422}"/>
              </a:ext>
            </a:extLst>
          </p:cNvPr>
          <p:cNvSpPr/>
          <p:nvPr/>
        </p:nvSpPr>
        <p:spPr>
          <a:xfrm>
            <a:off x="8280243" y="692693"/>
            <a:ext cx="3792421" cy="59046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B0AB51-1AAC-644F-8198-06C60D97AF51}"/>
              </a:ext>
            </a:extLst>
          </p:cNvPr>
          <p:cNvSpPr/>
          <p:nvPr/>
        </p:nvSpPr>
        <p:spPr>
          <a:xfrm>
            <a:off x="695400" y="260648"/>
            <a:ext cx="3792420" cy="432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2017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C376A54-873D-144F-B14D-96C490878C74}"/>
              </a:ext>
            </a:extLst>
          </p:cNvPr>
          <p:cNvSpPr/>
          <p:nvPr/>
        </p:nvSpPr>
        <p:spPr>
          <a:xfrm>
            <a:off x="4458011" y="1256798"/>
            <a:ext cx="3816424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・プロジェクト管理をして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無理のない活動を実現したい。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1B41818-5F26-2646-8C5E-A63CAC352B22}"/>
              </a:ext>
            </a:extLst>
          </p:cNvPr>
          <p:cNvSpPr/>
          <p:nvPr/>
        </p:nvSpPr>
        <p:spPr>
          <a:xfrm>
            <a:off x="8298438" y="692696"/>
            <a:ext cx="3774226" cy="360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・リーン開発を経験したい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EACA458-3402-9D45-95F4-B8A6BFFE4188}"/>
              </a:ext>
            </a:extLst>
          </p:cNvPr>
          <p:cNvSpPr/>
          <p:nvPr/>
        </p:nvSpPr>
        <p:spPr>
          <a:xfrm>
            <a:off x="4482014" y="692696"/>
            <a:ext cx="3774226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</a:t>
            </a:r>
            <a:r>
              <a:rPr lang="en-US" altLang="ja-JP" dirty="0" err="1">
                <a:solidFill>
                  <a:schemeClr val="tx1"/>
                </a:solidFill>
              </a:rPr>
              <a:t>SysML</a:t>
            </a:r>
            <a:r>
              <a:rPr lang="ja-JP" altLang="en-US">
                <a:solidFill>
                  <a:schemeClr val="tx1"/>
                </a:solidFill>
              </a:rPr>
              <a:t>を習得したい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73B6BF8-CC0D-2142-9DBB-EA3238C0E0D3}"/>
              </a:ext>
            </a:extLst>
          </p:cNvPr>
          <p:cNvSpPr/>
          <p:nvPr/>
        </p:nvSpPr>
        <p:spPr>
          <a:xfrm rot="16200000">
            <a:off x="-212614" y="2592996"/>
            <a:ext cx="1224136" cy="5918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成果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5D2F9B2-C02E-E94C-9443-6A4AF543FB81}"/>
              </a:ext>
            </a:extLst>
          </p:cNvPr>
          <p:cNvSpPr/>
          <p:nvPr/>
        </p:nvSpPr>
        <p:spPr>
          <a:xfrm>
            <a:off x="700105" y="1453466"/>
            <a:ext cx="3774226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・ソフトウェアを設計してみたい。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312D353-870F-2F45-846A-D89735F3913A}"/>
              </a:ext>
            </a:extLst>
          </p:cNvPr>
          <p:cNvSpPr/>
          <p:nvPr/>
        </p:nvSpPr>
        <p:spPr>
          <a:xfrm>
            <a:off x="695400" y="2276871"/>
            <a:ext cx="3774226" cy="1224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</a:t>
            </a:r>
            <a:r>
              <a:rPr lang="en-US" altLang="ja-JP" dirty="0">
                <a:solidFill>
                  <a:schemeClr val="tx1"/>
                </a:solidFill>
              </a:rPr>
              <a:t>SE</a:t>
            </a:r>
            <a:r>
              <a:rPr lang="ja-JP" altLang="en-US">
                <a:solidFill>
                  <a:schemeClr val="tx1"/>
                </a:solidFill>
              </a:rPr>
              <a:t>の要求分析がしっかり出来た。</a:t>
            </a:r>
            <a:r>
              <a:rPr lang="en-US" altLang="ja-JP" dirty="0">
                <a:solidFill>
                  <a:schemeClr val="tx1"/>
                </a:solidFill>
              </a:rPr>
              <a:t>  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   </a:t>
            </a:r>
            <a:r>
              <a:rPr lang="ja-JP" altLang="en-US">
                <a:solidFill>
                  <a:schemeClr val="tx1"/>
                </a:solidFill>
              </a:rPr>
              <a:t>結果、地区大会で競技優勝。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・モデル</a:t>
            </a:r>
            <a:r>
              <a:rPr lang="en-US" altLang="ja-JP" dirty="0">
                <a:solidFill>
                  <a:schemeClr val="tx1"/>
                </a:solidFill>
              </a:rPr>
              <a:t>(UML)</a:t>
            </a:r>
            <a:r>
              <a:rPr lang="ja-JP" altLang="en-US">
                <a:solidFill>
                  <a:schemeClr val="tx1"/>
                </a:solidFill>
              </a:rPr>
              <a:t>の点数は低評価</a:t>
            </a:r>
            <a:r>
              <a:rPr lang="en-US" altLang="ja-JP" dirty="0">
                <a:solidFill>
                  <a:schemeClr val="tx1"/>
                </a:solidFill>
              </a:rPr>
              <a:t>(D)</a:t>
            </a:r>
            <a:r>
              <a:rPr lang="ja-JP" altLang="en-US">
                <a:solidFill>
                  <a:schemeClr val="tx1"/>
                </a:solidFill>
              </a:rPr>
              <a:t>。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D9D54C0-8C00-624F-AF41-626365CABD5C}"/>
              </a:ext>
            </a:extLst>
          </p:cNvPr>
          <p:cNvSpPr/>
          <p:nvPr/>
        </p:nvSpPr>
        <p:spPr>
          <a:xfrm>
            <a:off x="695400" y="2276872"/>
            <a:ext cx="11377264" cy="12241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1242884-5F2A-2E4C-92D4-1697BAB5CFE2}"/>
              </a:ext>
            </a:extLst>
          </p:cNvPr>
          <p:cNvSpPr/>
          <p:nvPr/>
        </p:nvSpPr>
        <p:spPr>
          <a:xfrm>
            <a:off x="695400" y="3501008"/>
            <a:ext cx="3774226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・ざくっと開発計画を立てたが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工数見積や管理が無かった。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44C1858-EF15-9348-82DA-4E69DBEF04CA}"/>
              </a:ext>
            </a:extLst>
          </p:cNvPr>
          <p:cNvSpPr/>
          <p:nvPr/>
        </p:nvSpPr>
        <p:spPr>
          <a:xfrm>
            <a:off x="789078" y="5887301"/>
            <a:ext cx="3680548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・メンバーに辛い思いをさせて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しまう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505C120-B803-A749-97DE-A8F995D3E7A6}"/>
              </a:ext>
            </a:extLst>
          </p:cNvPr>
          <p:cNvSpPr/>
          <p:nvPr/>
        </p:nvSpPr>
        <p:spPr>
          <a:xfrm>
            <a:off x="701208" y="3501007"/>
            <a:ext cx="3780806" cy="3096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0" name="フリーフォーム 39">
            <a:extLst>
              <a:ext uri="{FF2B5EF4-FFF2-40B4-BE49-F238E27FC236}">
                <a16:creationId xmlns:a16="http://schemas.microsoft.com/office/drawing/2014/main" id="{DBD693D7-3AC7-8144-8D39-3C7EA88EC33E}"/>
              </a:ext>
            </a:extLst>
          </p:cNvPr>
          <p:cNvSpPr/>
          <p:nvPr/>
        </p:nvSpPr>
        <p:spPr>
          <a:xfrm rot="16200000" flipV="1">
            <a:off x="3452597" y="1937725"/>
            <a:ext cx="2190463" cy="360038"/>
          </a:xfrm>
          <a:custGeom>
            <a:avLst/>
            <a:gdLst>
              <a:gd name="connsiteX0" fmla="*/ 0 w 1110343"/>
              <a:gd name="connsiteY0" fmla="*/ 2427515 h 2427515"/>
              <a:gd name="connsiteX1" fmla="*/ 1110343 w 1110343"/>
              <a:gd name="connsiteY1" fmla="*/ 2427515 h 2427515"/>
              <a:gd name="connsiteX2" fmla="*/ 1110343 w 1110343"/>
              <a:gd name="connsiteY2" fmla="*/ 0 h 24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343" h="2427515">
                <a:moveTo>
                  <a:pt x="0" y="2427515"/>
                </a:moveTo>
                <a:lnTo>
                  <a:pt x="1110343" y="2427515"/>
                </a:lnTo>
                <a:lnTo>
                  <a:pt x="1110343" y="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>
            <a:extLst>
              <a:ext uri="{FF2B5EF4-FFF2-40B4-BE49-F238E27FC236}">
                <a16:creationId xmlns:a16="http://schemas.microsoft.com/office/drawing/2014/main" id="{7CFDE609-9A5B-A841-8E64-54B9F2547933}"/>
              </a:ext>
            </a:extLst>
          </p:cNvPr>
          <p:cNvSpPr/>
          <p:nvPr/>
        </p:nvSpPr>
        <p:spPr>
          <a:xfrm rot="16200000" flipV="1">
            <a:off x="4452960" y="628824"/>
            <a:ext cx="45719" cy="504057"/>
          </a:xfrm>
          <a:custGeom>
            <a:avLst/>
            <a:gdLst>
              <a:gd name="connsiteX0" fmla="*/ 0 w 1110343"/>
              <a:gd name="connsiteY0" fmla="*/ 2427515 h 2427515"/>
              <a:gd name="connsiteX1" fmla="*/ 1110343 w 1110343"/>
              <a:gd name="connsiteY1" fmla="*/ 2427515 h 2427515"/>
              <a:gd name="connsiteX2" fmla="*/ 1110343 w 1110343"/>
              <a:gd name="connsiteY2" fmla="*/ 0 h 24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343" h="2427515">
                <a:moveTo>
                  <a:pt x="0" y="2427515"/>
                </a:moveTo>
                <a:lnTo>
                  <a:pt x="1110343" y="2427515"/>
                </a:lnTo>
                <a:lnTo>
                  <a:pt x="1110343" y="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>
            <a:extLst>
              <a:ext uri="{FF2B5EF4-FFF2-40B4-BE49-F238E27FC236}">
                <a16:creationId xmlns:a16="http://schemas.microsoft.com/office/drawing/2014/main" id="{B1C37B30-BD4E-334E-815C-4837A227C40F}"/>
              </a:ext>
            </a:extLst>
          </p:cNvPr>
          <p:cNvSpPr/>
          <p:nvPr/>
        </p:nvSpPr>
        <p:spPr>
          <a:xfrm rot="16200000" flipV="1">
            <a:off x="2457330" y="3732576"/>
            <a:ext cx="4487227" cy="234211"/>
          </a:xfrm>
          <a:custGeom>
            <a:avLst/>
            <a:gdLst>
              <a:gd name="connsiteX0" fmla="*/ 0 w 1110343"/>
              <a:gd name="connsiteY0" fmla="*/ 2427515 h 2427515"/>
              <a:gd name="connsiteX1" fmla="*/ 1110343 w 1110343"/>
              <a:gd name="connsiteY1" fmla="*/ 2427515 h 2427515"/>
              <a:gd name="connsiteX2" fmla="*/ 1110343 w 1110343"/>
              <a:gd name="connsiteY2" fmla="*/ 0 h 242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0343" h="2427515">
                <a:moveTo>
                  <a:pt x="0" y="2427515"/>
                </a:moveTo>
                <a:lnTo>
                  <a:pt x="1110343" y="2427515"/>
                </a:lnTo>
                <a:lnTo>
                  <a:pt x="1110343" y="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FCE0BF0-4997-D643-8027-321FCA00503B}"/>
              </a:ext>
            </a:extLst>
          </p:cNvPr>
          <p:cNvCxnSpPr>
            <a:cxnSpLocks/>
          </p:cNvCxnSpPr>
          <p:nvPr/>
        </p:nvCxnSpPr>
        <p:spPr>
          <a:xfrm>
            <a:off x="4223791" y="6093296"/>
            <a:ext cx="360047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3CCFDE6-535E-F84E-A9F6-7836A376E3A3}"/>
              </a:ext>
            </a:extLst>
          </p:cNvPr>
          <p:cNvSpPr/>
          <p:nvPr/>
        </p:nvSpPr>
        <p:spPr>
          <a:xfrm>
            <a:off x="4639517" y="2260186"/>
            <a:ext cx="3616723" cy="1187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・モデル評価</a:t>
            </a:r>
            <a:r>
              <a:rPr lang="en-US" altLang="ja-JP" dirty="0">
                <a:solidFill>
                  <a:schemeClr val="tx1"/>
                </a:solidFill>
              </a:rPr>
              <a:t>A-, </a:t>
            </a:r>
            <a:r>
              <a:rPr lang="ja-JP" altLang="en-US">
                <a:solidFill>
                  <a:schemeClr val="tx1"/>
                </a:solidFill>
              </a:rPr>
              <a:t>全国</a:t>
            </a:r>
            <a:r>
              <a:rPr lang="en-US" altLang="ja-JP" dirty="0">
                <a:solidFill>
                  <a:schemeClr val="tx1"/>
                </a:solidFill>
              </a:rPr>
              <a:t>11</a:t>
            </a:r>
            <a:r>
              <a:rPr lang="ja-JP" altLang="en-US">
                <a:solidFill>
                  <a:schemeClr val="tx1"/>
                </a:solidFill>
              </a:rPr>
              <a:t>位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・プロジェクトの目的、目標を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策定し管理は出来たが、、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3E0FF1-7DB6-DA43-8211-57661ADF85C6}"/>
              </a:ext>
            </a:extLst>
          </p:cNvPr>
          <p:cNvSpPr/>
          <p:nvPr/>
        </p:nvSpPr>
        <p:spPr>
          <a:xfrm>
            <a:off x="4650032" y="3628258"/>
            <a:ext cx="3606208" cy="2141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</a:t>
            </a:r>
            <a:r>
              <a:rPr lang="en-US" altLang="ja-JP" dirty="0">
                <a:solidFill>
                  <a:schemeClr val="tx1"/>
                </a:solidFill>
              </a:rPr>
              <a:t>WBS</a:t>
            </a:r>
            <a:r>
              <a:rPr lang="ja-JP" altLang="en-US">
                <a:solidFill>
                  <a:schemeClr val="tx1"/>
                </a:solidFill>
              </a:rPr>
              <a:t>のタスクが各メンバーの　　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ライフスタイルやスキルに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合ったタスクとなって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いなかっためメンバーへの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ja-JP" altLang="en-US">
                <a:solidFill>
                  <a:schemeClr val="tx1"/>
                </a:solidFill>
              </a:rPr>
              <a:t>負担が発生した。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CDF400D9-8A6B-E345-B3E2-C7A07323F01E}"/>
              </a:ext>
            </a:extLst>
          </p:cNvPr>
          <p:cNvSpPr/>
          <p:nvPr/>
        </p:nvSpPr>
        <p:spPr>
          <a:xfrm>
            <a:off x="4583832" y="5907234"/>
            <a:ext cx="3680548" cy="696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・メンバーに辛い思いをさせて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しまう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E895F042-F1D1-B543-B7A4-87780532B475}"/>
              </a:ext>
            </a:extLst>
          </p:cNvPr>
          <p:cNvSpPr/>
          <p:nvPr/>
        </p:nvSpPr>
        <p:spPr>
          <a:xfrm>
            <a:off x="4487821" y="259455"/>
            <a:ext cx="3786613" cy="432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2018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9C93EF9C-E38F-A34C-9D15-365BDB1A8C3D}"/>
              </a:ext>
            </a:extLst>
          </p:cNvPr>
          <p:cNvSpPr/>
          <p:nvPr/>
        </p:nvSpPr>
        <p:spPr>
          <a:xfrm>
            <a:off x="8274433" y="260648"/>
            <a:ext cx="3792423" cy="432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2019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06F23A0-5436-F24A-97D5-A6C166CCEBE2}"/>
              </a:ext>
            </a:extLst>
          </p:cNvPr>
          <p:cNvSpPr/>
          <p:nvPr/>
        </p:nvSpPr>
        <p:spPr>
          <a:xfrm>
            <a:off x="8286049" y="2276870"/>
            <a:ext cx="3566879" cy="1187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・</a:t>
            </a:r>
            <a:r>
              <a:rPr lang="en-US" altLang="ja-JP" dirty="0">
                <a:solidFill>
                  <a:schemeClr val="tx1"/>
                </a:solidFill>
              </a:rPr>
              <a:t>JIRA</a:t>
            </a:r>
            <a:r>
              <a:rPr lang="ja-JP" altLang="en-US">
                <a:solidFill>
                  <a:schemeClr val="tx1"/>
                </a:solidFill>
              </a:rPr>
              <a:t>により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2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1268760"/>
            <a:ext cx="12192000" cy="4320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3800">
                <a:solidFill>
                  <a:schemeClr val="tx1"/>
                </a:solidFill>
                <a:latin typeface="HGP明朝E" pitchFamily="18" charset="-128"/>
                <a:ea typeface="HGP明朝E" pitchFamily="18" charset="-128"/>
              </a:rPr>
              <a:t>システムの紹介</a:t>
            </a:r>
            <a:endParaRPr lang="en-US" altLang="ja-JP" sz="6000" dirty="0">
              <a:solidFill>
                <a:schemeClr val="tx1"/>
              </a:solidFill>
              <a:latin typeface="HGP明朝E" pitchFamily="18" charset="-128"/>
              <a:ea typeface="HGP明朝E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87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1603</Words>
  <Application>Microsoft Macintosh PowerPoint</Application>
  <PresentationFormat>ワイド画面</PresentationFormat>
  <Paragraphs>684</Paragraphs>
  <Slides>27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Brush Script MT</vt:lpstr>
      <vt:lpstr>HGP明朝E</vt:lpstr>
      <vt:lpstr>Hiragino Kaku Gothic Std W8</vt:lpstr>
      <vt:lpstr>游ゴシック</vt:lpstr>
      <vt:lpstr>游ゴシック Light</vt:lpstr>
      <vt:lpstr>Arial</vt:lpstr>
      <vt:lpstr>Cambria Math</vt:lpstr>
      <vt:lpstr>Office テーマ</vt:lpstr>
      <vt:lpstr>Microsoft Excel ワークシート</vt:lpstr>
      <vt:lpstr>チームひろじれん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⑤経路探索・目標動作決定 ブロック 設計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380</cp:revision>
  <dcterms:created xsi:type="dcterms:W3CDTF">2019-04-11T12:00:35Z</dcterms:created>
  <dcterms:modified xsi:type="dcterms:W3CDTF">2019-10-26T02:11:32Z</dcterms:modified>
</cp:coreProperties>
</file>